
<file path=[Content_Types].xml><?xml version="1.0" encoding="utf-8"?>
<Types xmlns="http://schemas.openxmlformats.org/package/2006/content-types">
  <Default Extension="crdownload"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32"/>
  </p:notesMasterIdLst>
  <p:sldIdLst>
    <p:sldId id="256" r:id="rId2"/>
    <p:sldId id="291" r:id="rId3"/>
    <p:sldId id="292" r:id="rId4"/>
    <p:sldId id="295" r:id="rId5"/>
    <p:sldId id="297" r:id="rId6"/>
    <p:sldId id="300" r:id="rId7"/>
    <p:sldId id="301" r:id="rId8"/>
    <p:sldId id="302" r:id="rId9"/>
    <p:sldId id="303" r:id="rId10"/>
    <p:sldId id="304" r:id="rId11"/>
    <p:sldId id="305" r:id="rId12"/>
    <p:sldId id="306" r:id="rId13"/>
    <p:sldId id="307" r:id="rId14"/>
    <p:sldId id="299" r:id="rId15"/>
    <p:sldId id="308" r:id="rId16"/>
    <p:sldId id="309" r:id="rId17"/>
    <p:sldId id="310" r:id="rId18"/>
    <p:sldId id="311" r:id="rId19"/>
    <p:sldId id="312" r:id="rId20"/>
    <p:sldId id="313" r:id="rId21"/>
    <p:sldId id="314" r:id="rId22"/>
    <p:sldId id="316" r:id="rId23"/>
    <p:sldId id="315" r:id="rId24"/>
    <p:sldId id="317" r:id="rId25"/>
    <p:sldId id="318" r:id="rId26"/>
    <p:sldId id="320" r:id="rId27"/>
    <p:sldId id="319" r:id="rId28"/>
    <p:sldId id="321" r:id="rId29"/>
    <p:sldId id="322" r:id="rId30"/>
    <p:sldId id="323"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F551D-19CC-4C06-960B-A633704E9D15}" v="31" dt="2023-03-12T10:41:29.63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10"/>
    <p:restoredTop sz="94694"/>
  </p:normalViewPr>
  <p:slideViewPr>
    <p:cSldViewPr snapToGrid="0" snapToObjects="1">
      <p:cViewPr varScale="1">
        <p:scale>
          <a:sx n="63" d="100"/>
          <a:sy n="63" d="100"/>
        </p:scale>
        <p:origin x="4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zin özdağoğlu" userId="4c214b7d-93dd-434e-9ae1-e35698710c3f" providerId="ADAL" clId="{DE4F551D-19CC-4C06-960B-A633704E9D15}"/>
    <pc:docChg chg="undo custSel modSld sldOrd">
      <pc:chgData name="güzin özdağoğlu" userId="4c214b7d-93dd-434e-9ae1-e35698710c3f" providerId="ADAL" clId="{DE4F551D-19CC-4C06-960B-A633704E9D15}" dt="2023-03-12T10:56:06.409" v="86"/>
      <pc:docMkLst>
        <pc:docMk/>
      </pc:docMkLst>
      <pc:sldChg chg="modSp mod">
        <pc:chgData name="güzin özdağoğlu" userId="4c214b7d-93dd-434e-9ae1-e35698710c3f" providerId="ADAL" clId="{DE4F551D-19CC-4C06-960B-A633704E9D15}" dt="2023-03-12T10:34:52.914" v="20" actId="6549"/>
        <pc:sldMkLst>
          <pc:docMk/>
          <pc:sldMk cId="2161532694" sldId="295"/>
        </pc:sldMkLst>
        <pc:spChg chg="mod">
          <ac:chgData name="güzin özdağoğlu" userId="4c214b7d-93dd-434e-9ae1-e35698710c3f" providerId="ADAL" clId="{DE4F551D-19CC-4C06-960B-A633704E9D15}" dt="2023-03-12T10:34:52.914" v="20" actId="6549"/>
          <ac:spMkLst>
            <pc:docMk/>
            <pc:sldMk cId="2161532694" sldId="295"/>
            <ac:spMk id="3" creationId="{63AA2088-5467-4028-B434-1B0F1E48F7DB}"/>
          </ac:spMkLst>
        </pc:spChg>
        <pc:spChg chg="mod">
          <ac:chgData name="güzin özdağoğlu" userId="4c214b7d-93dd-434e-9ae1-e35698710c3f" providerId="ADAL" clId="{DE4F551D-19CC-4C06-960B-A633704E9D15}" dt="2023-03-12T10:34:42.534" v="16" actId="20577"/>
          <ac:spMkLst>
            <pc:docMk/>
            <pc:sldMk cId="2161532694" sldId="295"/>
            <ac:spMk id="5" creationId="{63A7A586-9723-48D3-BA47-6710CFB4D42E}"/>
          </ac:spMkLst>
        </pc:spChg>
      </pc:sldChg>
      <pc:sldChg chg="addSp delSp modSp mod">
        <pc:chgData name="güzin özdağoğlu" userId="4c214b7d-93dd-434e-9ae1-e35698710c3f" providerId="ADAL" clId="{DE4F551D-19CC-4C06-960B-A633704E9D15}" dt="2023-03-12T10:41:33.384" v="84" actId="1076"/>
        <pc:sldMkLst>
          <pc:docMk/>
          <pc:sldMk cId="3662709523" sldId="297"/>
        </pc:sldMkLst>
        <pc:picChg chg="mod">
          <ac:chgData name="güzin özdağoğlu" userId="4c214b7d-93dd-434e-9ae1-e35698710c3f" providerId="ADAL" clId="{DE4F551D-19CC-4C06-960B-A633704E9D15}" dt="2023-03-12T10:40:17.751" v="70" actId="1076"/>
          <ac:picMkLst>
            <pc:docMk/>
            <pc:sldMk cId="3662709523" sldId="297"/>
            <ac:picMk id="5" creationId="{3CDE6996-88CA-4B01-BE40-C4917F3FA3B0}"/>
          </ac:picMkLst>
        </pc:picChg>
        <pc:picChg chg="mod">
          <ac:chgData name="güzin özdağoğlu" userId="4c214b7d-93dd-434e-9ae1-e35698710c3f" providerId="ADAL" clId="{DE4F551D-19CC-4C06-960B-A633704E9D15}" dt="2023-03-12T10:40:20.688" v="72" actId="1076"/>
          <ac:picMkLst>
            <pc:docMk/>
            <pc:sldMk cId="3662709523" sldId="297"/>
            <ac:picMk id="6" creationId="{51EE1A3B-0C4B-46C9-91F8-49E53D74B853}"/>
          </ac:picMkLst>
        </pc:picChg>
        <pc:picChg chg="mod">
          <ac:chgData name="güzin özdağoğlu" userId="4c214b7d-93dd-434e-9ae1-e35698710c3f" providerId="ADAL" clId="{DE4F551D-19CC-4C06-960B-A633704E9D15}" dt="2023-03-12T10:41:29.629" v="82" actId="1076"/>
          <ac:picMkLst>
            <pc:docMk/>
            <pc:sldMk cId="3662709523" sldId="297"/>
            <ac:picMk id="7" creationId="{AEC267ED-D2D2-4717-ABC2-FE3C88114A8F}"/>
          </ac:picMkLst>
        </pc:picChg>
        <pc:picChg chg="mod">
          <ac:chgData name="güzin özdağoğlu" userId="4c214b7d-93dd-434e-9ae1-e35698710c3f" providerId="ADAL" clId="{DE4F551D-19CC-4C06-960B-A633704E9D15}" dt="2023-03-12T10:40:16.145" v="69" actId="1076"/>
          <ac:picMkLst>
            <pc:docMk/>
            <pc:sldMk cId="3662709523" sldId="297"/>
            <ac:picMk id="8" creationId="{6D574378-1239-4BC4-BC0D-1B3688531FD4}"/>
          </ac:picMkLst>
        </pc:picChg>
        <pc:picChg chg="mod">
          <ac:chgData name="güzin özdağoğlu" userId="4c214b7d-93dd-434e-9ae1-e35698710c3f" providerId="ADAL" clId="{DE4F551D-19CC-4C06-960B-A633704E9D15}" dt="2023-03-12T10:40:14.817" v="68" actId="1076"/>
          <ac:picMkLst>
            <pc:docMk/>
            <pc:sldMk cId="3662709523" sldId="297"/>
            <ac:picMk id="9" creationId="{C85E3F52-FCD5-4195-AACD-E4931D5A40B7}"/>
          </ac:picMkLst>
        </pc:picChg>
        <pc:picChg chg="mod">
          <ac:chgData name="güzin özdağoğlu" userId="4c214b7d-93dd-434e-9ae1-e35698710c3f" providerId="ADAL" clId="{DE4F551D-19CC-4C06-960B-A633704E9D15}" dt="2023-03-12T10:40:13.535" v="67" actId="1076"/>
          <ac:picMkLst>
            <pc:docMk/>
            <pc:sldMk cId="3662709523" sldId="297"/>
            <ac:picMk id="10" creationId="{C340A2CF-3B33-4CBA-839B-D8EA96E5B5F6}"/>
          </ac:picMkLst>
        </pc:picChg>
        <pc:picChg chg="mod">
          <ac:chgData name="güzin özdağoğlu" userId="4c214b7d-93dd-434e-9ae1-e35698710c3f" providerId="ADAL" clId="{DE4F551D-19CC-4C06-960B-A633704E9D15}" dt="2023-03-12T10:41:26.822" v="81" actId="1076"/>
          <ac:picMkLst>
            <pc:docMk/>
            <pc:sldMk cId="3662709523" sldId="297"/>
            <ac:picMk id="11" creationId="{C1472253-2EBA-413E-AE63-1E866CC71D31}"/>
          </ac:picMkLst>
        </pc:picChg>
        <pc:picChg chg="add mod">
          <ac:chgData name="güzin özdağoğlu" userId="4c214b7d-93dd-434e-9ae1-e35698710c3f" providerId="ADAL" clId="{DE4F551D-19CC-4C06-960B-A633704E9D15}" dt="2023-03-12T10:39:47.267" v="62" actId="14861"/>
          <ac:picMkLst>
            <pc:docMk/>
            <pc:sldMk cId="3662709523" sldId="297"/>
            <ac:picMk id="12" creationId="{CA27796A-1B93-9EF7-F5F6-26765E741EF2}"/>
          </ac:picMkLst>
        </pc:picChg>
        <pc:picChg chg="add del mod">
          <ac:chgData name="güzin özdağoğlu" userId="4c214b7d-93dd-434e-9ae1-e35698710c3f" providerId="ADAL" clId="{DE4F551D-19CC-4C06-960B-A633704E9D15}" dt="2023-03-12T10:40:07.641" v="64" actId="1076"/>
          <ac:picMkLst>
            <pc:docMk/>
            <pc:sldMk cId="3662709523" sldId="297"/>
            <ac:picMk id="13" creationId="{7F79992D-3FE3-4C10-9F67-26C7EFB48EB9}"/>
          </ac:picMkLst>
        </pc:picChg>
        <pc:picChg chg="mod modCrop">
          <ac:chgData name="güzin özdağoğlu" userId="4c214b7d-93dd-434e-9ae1-e35698710c3f" providerId="ADAL" clId="{DE4F551D-19CC-4C06-960B-A633704E9D15}" dt="2023-03-12T10:40:06.467" v="63" actId="1076"/>
          <ac:picMkLst>
            <pc:docMk/>
            <pc:sldMk cId="3662709523" sldId="297"/>
            <ac:picMk id="15" creationId="{5F1AB74E-6DD0-4680-97F8-7C0E5E42DD63}"/>
          </ac:picMkLst>
        </pc:picChg>
        <pc:picChg chg="add mod">
          <ac:chgData name="güzin özdağoğlu" userId="4c214b7d-93dd-434e-9ae1-e35698710c3f" providerId="ADAL" clId="{DE4F551D-19CC-4C06-960B-A633704E9D15}" dt="2023-03-12T10:40:19.218" v="71" actId="1076"/>
          <ac:picMkLst>
            <pc:docMk/>
            <pc:sldMk cId="3662709523" sldId="297"/>
            <ac:picMk id="16" creationId="{E4BD0F30-68C6-5C51-0765-E28CB30C8F7D}"/>
          </ac:picMkLst>
        </pc:picChg>
        <pc:picChg chg="add mod">
          <ac:chgData name="güzin özdağoğlu" userId="4c214b7d-93dd-434e-9ae1-e35698710c3f" providerId="ADAL" clId="{DE4F551D-19CC-4C06-960B-A633704E9D15}" dt="2023-03-12T10:41:33.384" v="84" actId="1076"/>
          <ac:picMkLst>
            <pc:docMk/>
            <pc:sldMk cId="3662709523" sldId="297"/>
            <ac:picMk id="18" creationId="{28C10AA1-0334-21DD-F3C0-465A3BCABE17}"/>
          </ac:picMkLst>
        </pc:picChg>
        <pc:picChg chg="add mod modCrop">
          <ac:chgData name="güzin özdağoğlu" userId="4c214b7d-93dd-434e-9ae1-e35698710c3f" providerId="ADAL" clId="{DE4F551D-19CC-4C06-960B-A633704E9D15}" dt="2023-03-12T10:41:30.762" v="83" actId="1076"/>
          <ac:picMkLst>
            <pc:docMk/>
            <pc:sldMk cId="3662709523" sldId="297"/>
            <ac:picMk id="20" creationId="{2817CFF1-FEBA-C254-D803-F7C6CB29DA5B}"/>
          </ac:picMkLst>
        </pc:picChg>
      </pc:sldChg>
      <pc:sldChg chg="modSp mod">
        <pc:chgData name="güzin özdağoğlu" userId="4c214b7d-93dd-434e-9ae1-e35698710c3f" providerId="ADAL" clId="{DE4F551D-19CC-4C06-960B-A633704E9D15}" dt="2023-03-11T13:15:27.109" v="10" actId="20577"/>
        <pc:sldMkLst>
          <pc:docMk/>
          <pc:sldMk cId="1510771371" sldId="308"/>
        </pc:sldMkLst>
        <pc:spChg chg="mod">
          <ac:chgData name="güzin özdağoğlu" userId="4c214b7d-93dd-434e-9ae1-e35698710c3f" providerId="ADAL" clId="{DE4F551D-19CC-4C06-960B-A633704E9D15}" dt="2023-03-11T13:15:27.109" v="10" actId="20577"/>
          <ac:spMkLst>
            <pc:docMk/>
            <pc:sldMk cId="1510771371" sldId="308"/>
            <ac:spMk id="3" creationId="{4D6EDF4A-A221-48E4-A794-9745DC79D384}"/>
          </ac:spMkLst>
        </pc:spChg>
      </pc:sldChg>
      <pc:sldChg chg="modSp mod">
        <pc:chgData name="güzin özdağoğlu" userId="4c214b7d-93dd-434e-9ae1-e35698710c3f" providerId="ADAL" clId="{DE4F551D-19CC-4C06-960B-A633704E9D15}" dt="2023-03-11T13:18:24.453" v="11" actId="20577"/>
        <pc:sldMkLst>
          <pc:docMk/>
          <pc:sldMk cId="2164602320" sldId="313"/>
        </pc:sldMkLst>
        <pc:spChg chg="mod">
          <ac:chgData name="güzin özdağoğlu" userId="4c214b7d-93dd-434e-9ae1-e35698710c3f" providerId="ADAL" clId="{DE4F551D-19CC-4C06-960B-A633704E9D15}" dt="2023-03-11T13:18:24.453" v="11" actId="20577"/>
          <ac:spMkLst>
            <pc:docMk/>
            <pc:sldMk cId="2164602320" sldId="313"/>
            <ac:spMk id="3" creationId="{99FADBDB-9CC4-4B39-ABF1-3DCE2C09F563}"/>
          </ac:spMkLst>
        </pc:spChg>
      </pc:sldChg>
      <pc:sldChg chg="ord">
        <pc:chgData name="güzin özdağoğlu" userId="4c214b7d-93dd-434e-9ae1-e35698710c3f" providerId="ADAL" clId="{DE4F551D-19CC-4C06-960B-A633704E9D15}" dt="2023-03-12T10:56:06.409" v="86"/>
        <pc:sldMkLst>
          <pc:docMk/>
          <pc:sldMk cId="3648121791"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33A57-3A38-481C-A9EB-4E80CAAF0A28}" type="datetimeFigureOut">
              <a:rPr lang="tr-TR" smtClean="0"/>
              <a:t>12.03.2023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596BE-72C5-4E0B-A128-43029738465A}" type="slidenum">
              <a:rPr lang="tr-TR" smtClean="0"/>
              <a:t>‹#›</a:t>
            </a:fld>
            <a:endParaRPr lang="tr-TR"/>
          </a:p>
        </p:txBody>
      </p:sp>
    </p:spTree>
    <p:extLst>
      <p:ext uri="{BB962C8B-B14F-4D97-AF65-F5344CB8AC3E}">
        <p14:creationId xmlns:p14="http://schemas.microsoft.com/office/powerpoint/2010/main" val="375889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596BE-72C5-4E0B-A128-43029738465A}" type="slidenum">
              <a:rPr lang="tr-TR" smtClean="0"/>
              <a:t>1</a:t>
            </a:fld>
            <a:endParaRPr lang="tr-TR"/>
          </a:p>
        </p:txBody>
      </p:sp>
    </p:spTree>
    <p:extLst>
      <p:ext uri="{BB962C8B-B14F-4D97-AF65-F5344CB8AC3E}">
        <p14:creationId xmlns:p14="http://schemas.microsoft.com/office/powerpoint/2010/main" val="291244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596BE-72C5-4E0B-A128-43029738465A}" type="slidenum">
              <a:rPr lang="tr-TR" smtClean="0"/>
              <a:t>2</a:t>
            </a:fld>
            <a:endParaRPr lang="tr-TR"/>
          </a:p>
        </p:txBody>
      </p:sp>
    </p:spTree>
    <p:extLst>
      <p:ext uri="{BB962C8B-B14F-4D97-AF65-F5344CB8AC3E}">
        <p14:creationId xmlns:p14="http://schemas.microsoft.com/office/powerpoint/2010/main" val="1572546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557588"/>
            <a:ext cx="9144000" cy="921312"/>
          </a:xfrm>
        </p:spPr>
        <p:txBody>
          <a:bodyPr anchor="ctr"/>
          <a:lstStyle>
            <a:lvl1pPr algn="ctr">
              <a:defRPr sz="6000" b="1">
                <a:solidFill>
                  <a:schemeClr val="bg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CCFD7209-6C77-42D6-B817-1CDA89031C81}" type="datetime1">
              <a:rPr lang="tr-TR" smtClean="0"/>
              <a:t>12.03.2023</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2C88E7B5-A30B-41EC-908B-95CE2E46D829}" type="datetime1">
              <a:rPr lang="tr-TR" smtClean="0"/>
              <a:t>12.03.2023</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CE0B2877-0D75-4345-861B-27F46914D8BA}" type="datetime1">
              <a:rPr lang="tr-TR" smtClean="0"/>
              <a:t>12.03.2023</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F677F984-036B-400D-AA92-67A59A8044AF}" type="datetime1">
              <a:rPr lang="tr-TR" smtClean="0"/>
              <a:t>12.03.2023</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EDCA5C16-3A61-42B8-B0C1-D00DCDCA89EF}" type="datetime1">
              <a:rPr lang="tr-TR" smtClean="0"/>
              <a:t>12.03.2023</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81D41B99-422F-4024-AE36-241E6E4D20F2}" type="datetime1">
              <a:rPr lang="tr-TR" smtClean="0"/>
              <a:t>12.03.2023</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D70310F2-505B-4B4B-B94B-316EDC306575}" type="datetime1">
              <a:rPr lang="tr-TR" smtClean="0"/>
              <a:t>12.03.2023</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C7E3621D-DBFC-408B-A4E1-30850827AFB8}" type="datetime1">
              <a:rPr lang="tr-TR" smtClean="0"/>
              <a:t>12.03.2023</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D88EAAE8-E3DF-483C-8556-B5D4E6DBE86A}" type="datetime1">
              <a:rPr lang="tr-TR" smtClean="0"/>
              <a:t>12.03.2023</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355D8512-1FDB-4690-9BE0-827B74E83262}" type="datetime1">
              <a:rPr lang="tr-TR" smtClean="0"/>
              <a:t>12.03.2023</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5377CB4C-3AEA-400C-9B8E-06EB3FFFAFB5}" type="datetime1">
              <a:rPr lang="tr-TR" smtClean="0"/>
              <a:t>12.03.2023</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E12CA-788D-452A-A9E7-A719AA5775E7}" type="datetime1">
              <a:rPr lang="tr-TR" smtClean="0"/>
              <a:t>12.03.2023</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crdownload"/><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8F13CD-9C8A-8141-8104-25731989DD61}"/>
              </a:ext>
            </a:extLst>
          </p:cNvPr>
          <p:cNvSpPr>
            <a:spLocks noGrp="1"/>
          </p:cNvSpPr>
          <p:nvPr>
            <p:ph type="ctrTitle"/>
          </p:nvPr>
        </p:nvSpPr>
        <p:spPr>
          <a:xfrm>
            <a:off x="1524000" y="3170726"/>
            <a:ext cx="9144000" cy="921312"/>
          </a:xfrm>
        </p:spPr>
        <p:txBody>
          <a:bodyPr>
            <a:noAutofit/>
          </a:bodyPr>
          <a:lstStyle/>
          <a:p>
            <a:r>
              <a:rPr lang="tr-TR" sz="5600" dirty="0"/>
              <a:t>Kurumsal Veri Yönetim Süreçleri  </a:t>
            </a:r>
            <a:br>
              <a:rPr lang="tr-TR" sz="4800" dirty="0"/>
            </a:br>
            <a:r>
              <a:rPr lang="tr-TR" sz="4800" dirty="0"/>
              <a:t>AVESİS-BAPSİS-DAPSİS Platformları </a:t>
            </a:r>
          </a:p>
        </p:txBody>
      </p:sp>
      <p:sp>
        <p:nvSpPr>
          <p:cNvPr id="2" name="Slayt Numarası Yer Tutucusu 1"/>
          <p:cNvSpPr>
            <a:spLocks noGrp="1"/>
          </p:cNvSpPr>
          <p:nvPr>
            <p:ph type="sldNum" sz="quarter" idx="12"/>
          </p:nvPr>
        </p:nvSpPr>
        <p:spPr/>
        <p:txBody>
          <a:bodyPr/>
          <a:lstStyle/>
          <a:p>
            <a:fld id="{CF8EA236-263A-8E4B-A919-97FD95326A6F}" type="slidenum">
              <a:rPr lang="tr-TR" smtClean="0"/>
              <a:t>1</a:t>
            </a:fld>
            <a:endParaRPr lang="tr-TR"/>
          </a:p>
        </p:txBody>
      </p:sp>
      <p:sp>
        <p:nvSpPr>
          <p:cNvPr id="6" name="Alt Başlık 5">
            <a:extLst>
              <a:ext uri="{FF2B5EF4-FFF2-40B4-BE49-F238E27FC236}">
                <a16:creationId xmlns:a16="http://schemas.microsoft.com/office/drawing/2014/main" id="{13172149-8B22-4663-B091-0D4A859E6C4F}"/>
              </a:ext>
            </a:extLst>
          </p:cNvPr>
          <p:cNvSpPr>
            <a:spLocks noGrp="1"/>
          </p:cNvSpPr>
          <p:nvPr>
            <p:ph type="subTitle" idx="1"/>
          </p:nvPr>
        </p:nvSpPr>
        <p:spPr>
          <a:xfrm>
            <a:off x="1524000" y="4485640"/>
            <a:ext cx="9144000" cy="738554"/>
          </a:xfrm>
        </p:spPr>
        <p:txBody>
          <a:bodyPr>
            <a:normAutofit fontScale="92500" lnSpcReduction="20000"/>
          </a:bodyPr>
          <a:lstStyle/>
          <a:p>
            <a:r>
              <a:rPr lang="tr-TR" dirty="0"/>
              <a:t>Kurumsal Veri Yönetim Koordinatörlüğü</a:t>
            </a:r>
          </a:p>
          <a:p>
            <a:r>
              <a:rPr lang="tr-TR" dirty="0"/>
              <a:t>13.03.2023</a:t>
            </a:r>
          </a:p>
        </p:txBody>
      </p:sp>
    </p:spTree>
    <p:extLst>
      <p:ext uri="{BB962C8B-B14F-4D97-AF65-F5344CB8AC3E}">
        <p14:creationId xmlns:p14="http://schemas.microsoft.com/office/powerpoint/2010/main" val="278410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9C68C1-6809-4A73-998C-0C4B3F1F6425}"/>
              </a:ext>
            </a:extLst>
          </p:cNvPr>
          <p:cNvSpPr>
            <a:spLocks noGrp="1"/>
          </p:cNvSpPr>
          <p:nvPr>
            <p:ph type="title"/>
          </p:nvPr>
        </p:nvSpPr>
        <p:spPr/>
        <p:txBody>
          <a:bodyPr/>
          <a:lstStyle/>
          <a:p>
            <a:r>
              <a:rPr lang="tr-TR" dirty="0"/>
              <a:t>Kurumsal Veri Yönetim Süreçleri</a:t>
            </a:r>
          </a:p>
        </p:txBody>
      </p:sp>
      <p:sp>
        <p:nvSpPr>
          <p:cNvPr id="3" name="İçerik Yer Tutucusu 2">
            <a:extLst>
              <a:ext uri="{FF2B5EF4-FFF2-40B4-BE49-F238E27FC236}">
                <a16:creationId xmlns:a16="http://schemas.microsoft.com/office/drawing/2014/main" id="{0A65A13E-55FF-46E8-8EF4-5F2CFE8B827F}"/>
              </a:ext>
            </a:extLst>
          </p:cNvPr>
          <p:cNvSpPr>
            <a:spLocks noGrp="1"/>
          </p:cNvSpPr>
          <p:nvPr>
            <p:ph idx="1"/>
          </p:nvPr>
        </p:nvSpPr>
        <p:spPr>
          <a:xfrm>
            <a:off x="838201" y="1825625"/>
            <a:ext cx="7663962" cy="3564060"/>
          </a:xfrm>
        </p:spPr>
        <p:txBody>
          <a:bodyPr/>
          <a:lstStyle/>
          <a:p>
            <a:r>
              <a:rPr lang="tr-TR" dirty="0"/>
              <a:t>Verilerin doğrudan sağlanması (ORACLE, DEBIS)</a:t>
            </a:r>
          </a:p>
          <a:p>
            <a:r>
              <a:rPr lang="tr-TR" dirty="0"/>
              <a:t>AVESİS, DAPSİS, BAPSİS Raporları</a:t>
            </a:r>
          </a:p>
          <a:p>
            <a:r>
              <a:rPr lang="tr-TR" dirty="0"/>
              <a:t>Farklı ortamlarda tutulan veriler için tanımlamalar (Uluslararası dolaşımlar, </a:t>
            </a:r>
            <a:r>
              <a:rPr lang="tr-TR" dirty="0" err="1"/>
              <a:t>vb</a:t>
            </a:r>
            <a:r>
              <a:rPr lang="tr-TR" dirty="0"/>
              <a:t>)</a:t>
            </a:r>
          </a:p>
          <a:p>
            <a:r>
              <a:rPr lang="tr-TR" dirty="0"/>
              <a:t>Veri toplama takvimleri</a:t>
            </a:r>
          </a:p>
          <a:p>
            <a:r>
              <a:rPr lang="tr-TR" dirty="0"/>
              <a:t>Veri toplama meta süreci</a:t>
            </a:r>
          </a:p>
          <a:p>
            <a:r>
              <a:rPr lang="tr-TR" dirty="0"/>
              <a:t>Veri tablosu ve gösterge tanımlama formları</a:t>
            </a:r>
          </a:p>
        </p:txBody>
      </p:sp>
      <p:sp>
        <p:nvSpPr>
          <p:cNvPr id="4" name="Slayt Numarası Yer Tutucusu 3">
            <a:extLst>
              <a:ext uri="{FF2B5EF4-FFF2-40B4-BE49-F238E27FC236}">
                <a16:creationId xmlns:a16="http://schemas.microsoft.com/office/drawing/2014/main" id="{1972AFC0-EB2A-4B65-9BA0-56458A42CE8C}"/>
              </a:ext>
            </a:extLst>
          </p:cNvPr>
          <p:cNvSpPr>
            <a:spLocks noGrp="1"/>
          </p:cNvSpPr>
          <p:nvPr>
            <p:ph type="sldNum" sz="quarter" idx="12"/>
          </p:nvPr>
        </p:nvSpPr>
        <p:spPr/>
        <p:txBody>
          <a:bodyPr/>
          <a:lstStyle/>
          <a:p>
            <a:fld id="{CF8EA236-263A-8E4B-A919-97FD95326A6F}" type="slidenum">
              <a:rPr lang="tr-TR" smtClean="0"/>
              <a:t>10</a:t>
            </a:fld>
            <a:endParaRPr lang="tr-TR"/>
          </a:p>
        </p:txBody>
      </p:sp>
      <p:pic>
        <p:nvPicPr>
          <p:cNvPr id="7" name="Picture 4" descr="A picture containing toy&#10;&#10;Description automatically generated">
            <a:extLst>
              <a:ext uri="{FF2B5EF4-FFF2-40B4-BE49-F238E27FC236}">
                <a16:creationId xmlns:a16="http://schemas.microsoft.com/office/drawing/2014/main" id="{A72ACB72-3C97-4A21-AFAE-A6C01CA7A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454" y="3023675"/>
            <a:ext cx="2366010" cy="236601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43615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8D825D0-89A6-4B52-AF0A-F29DCD3A111E}"/>
              </a:ext>
            </a:extLst>
          </p:cNvPr>
          <p:cNvSpPr>
            <a:spLocks noGrp="1"/>
          </p:cNvSpPr>
          <p:nvPr>
            <p:ph type="sldNum" sz="quarter" idx="12"/>
          </p:nvPr>
        </p:nvSpPr>
        <p:spPr/>
        <p:txBody>
          <a:bodyPr/>
          <a:lstStyle/>
          <a:p>
            <a:fld id="{CF8EA236-263A-8E4B-A919-97FD95326A6F}" type="slidenum">
              <a:rPr lang="tr-TR" smtClean="0"/>
              <a:t>11</a:t>
            </a:fld>
            <a:endParaRPr lang="tr-TR"/>
          </a:p>
        </p:txBody>
      </p:sp>
      <p:pic>
        <p:nvPicPr>
          <p:cNvPr id="5" name="Picture 4">
            <a:extLst>
              <a:ext uri="{FF2B5EF4-FFF2-40B4-BE49-F238E27FC236}">
                <a16:creationId xmlns:a16="http://schemas.microsoft.com/office/drawing/2014/main" id="{DD6E3975-A54E-4AD9-9D13-D6C56FFF4458}"/>
              </a:ext>
            </a:extLst>
          </p:cNvPr>
          <p:cNvPicPr>
            <a:picLocks noChangeAspect="1"/>
          </p:cNvPicPr>
          <p:nvPr/>
        </p:nvPicPr>
        <p:blipFill>
          <a:blip r:embed="rId2"/>
          <a:stretch>
            <a:fillRect/>
          </a:stretch>
        </p:blipFill>
        <p:spPr>
          <a:xfrm>
            <a:off x="1197673" y="766467"/>
            <a:ext cx="4035739" cy="4887947"/>
          </a:xfrm>
          <a:prstGeom prst="rect">
            <a:avLst/>
          </a:prstGeom>
        </p:spPr>
      </p:pic>
      <p:pic>
        <p:nvPicPr>
          <p:cNvPr id="6" name="Picture 6">
            <a:extLst>
              <a:ext uri="{FF2B5EF4-FFF2-40B4-BE49-F238E27FC236}">
                <a16:creationId xmlns:a16="http://schemas.microsoft.com/office/drawing/2014/main" id="{87472900-A8AE-4838-9907-0CBB05D12158}"/>
              </a:ext>
            </a:extLst>
          </p:cNvPr>
          <p:cNvPicPr>
            <a:picLocks noChangeAspect="1"/>
          </p:cNvPicPr>
          <p:nvPr/>
        </p:nvPicPr>
        <p:blipFill>
          <a:blip r:embed="rId3"/>
          <a:stretch>
            <a:fillRect/>
          </a:stretch>
        </p:blipFill>
        <p:spPr>
          <a:xfrm>
            <a:off x="6863229" y="766467"/>
            <a:ext cx="3494742" cy="4893964"/>
          </a:xfrm>
          <a:prstGeom prst="rect">
            <a:avLst/>
          </a:prstGeom>
        </p:spPr>
      </p:pic>
      <p:sp>
        <p:nvSpPr>
          <p:cNvPr id="7" name="Unvan 1">
            <a:extLst>
              <a:ext uri="{FF2B5EF4-FFF2-40B4-BE49-F238E27FC236}">
                <a16:creationId xmlns:a16="http://schemas.microsoft.com/office/drawing/2014/main" id="{D79B7560-1463-4602-8417-9329AA4954D8}"/>
              </a:ext>
            </a:extLst>
          </p:cNvPr>
          <p:cNvSpPr>
            <a:spLocks noGrp="1"/>
          </p:cNvSpPr>
          <p:nvPr>
            <p:ph type="title"/>
          </p:nvPr>
        </p:nvSpPr>
        <p:spPr>
          <a:xfrm>
            <a:off x="3036711" y="-21515"/>
            <a:ext cx="8317089" cy="828357"/>
          </a:xfrm>
        </p:spPr>
        <p:txBody>
          <a:bodyPr/>
          <a:lstStyle/>
          <a:p>
            <a:r>
              <a:rPr lang="tr-TR" dirty="0"/>
              <a:t>Örnek süreç detay planı</a:t>
            </a:r>
          </a:p>
        </p:txBody>
      </p:sp>
    </p:spTree>
    <p:extLst>
      <p:ext uri="{BB962C8B-B14F-4D97-AF65-F5344CB8AC3E}">
        <p14:creationId xmlns:p14="http://schemas.microsoft.com/office/powerpoint/2010/main" val="258979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8693A3-3001-4F0E-A4AD-90822850F18B}"/>
              </a:ext>
            </a:extLst>
          </p:cNvPr>
          <p:cNvSpPr>
            <a:spLocks noGrp="1"/>
          </p:cNvSpPr>
          <p:nvPr>
            <p:ph type="title"/>
          </p:nvPr>
        </p:nvSpPr>
        <p:spPr/>
        <p:txBody>
          <a:bodyPr/>
          <a:lstStyle/>
          <a:p>
            <a:r>
              <a:rPr lang="tr-TR" dirty="0"/>
              <a:t>Örnek DEBİS ekranı</a:t>
            </a:r>
          </a:p>
        </p:txBody>
      </p:sp>
      <p:sp>
        <p:nvSpPr>
          <p:cNvPr id="4" name="Slayt Numarası Yer Tutucusu 3">
            <a:extLst>
              <a:ext uri="{FF2B5EF4-FFF2-40B4-BE49-F238E27FC236}">
                <a16:creationId xmlns:a16="http://schemas.microsoft.com/office/drawing/2014/main" id="{4E1DBEAA-543D-4B83-8918-5AA7A04B145A}"/>
              </a:ext>
            </a:extLst>
          </p:cNvPr>
          <p:cNvSpPr>
            <a:spLocks noGrp="1"/>
          </p:cNvSpPr>
          <p:nvPr>
            <p:ph type="sldNum" sz="quarter" idx="12"/>
          </p:nvPr>
        </p:nvSpPr>
        <p:spPr/>
        <p:txBody>
          <a:bodyPr/>
          <a:lstStyle/>
          <a:p>
            <a:fld id="{CF8EA236-263A-8E4B-A919-97FD95326A6F}" type="slidenum">
              <a:rPr lang="tr-TR" smtClean="0"/>
              <a:t>12</a:t>
            </a:fld>
            <a:endParaRPr lang="tr-TR"/>
          </a:p>
        </p:txBody>
      </p:sp>
      <p:pic>
        <p:nvPicPr>
          <p:cNvPr id="5" name="Resim 4">
            <a:extLst>
              <a:ext uri="{FF2B5EF4-FFF2-40B4-BE49-F238E27FC236}">
                <a16:creationId xmlns:a16="http://schemas.microsoft.com/office/drawing/2014/main" id="{B31FEE96-B0F1-465E-B2F2-E5E975B63349}"/>
              </a:ext>
            </a:extLst>
          </p:cNvPr>
          <p:cNvPicPr>
            <a:picLocks noChangeAspect="1"/>
          </p:cNvPicPr>
          <p:nvPr/>
        </p:nvPicPr>
        <p:blipFill rotWithShape="1">
          <a:blip r:embed="rId2"/>
          <a:srcRect t="1805"/>
          <a:stretch/>
        </p:blipFill>
        <p:spPr>
          <a:xfrm>
            <a:off x="838200" y="1881553"/>
            <a:ext cx="9278724" cy="3560885"/>
          </a:xfrm>
          <a:prstGeom prst="rect">
            <a:avLst/>
          </a:prstGeom>
        </p:spPr>
      </p:pic>
    </p:spTree>
    <p:extLst>
      <p:ext uri="{BB962C8B-B14F-4D97-AF65-F5344CB8AC3E}">
        <p14:creationId xmlns:p14="http://schemas.microsoft.com/office/powerpoint/2010/main" val="370014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D0B871-1E1C-4AAE-9F84-AFE7A77440E2}"/>
              </a:ext>
            </a:extLst>
          </p:cNvPr>
          <p:cNvSpPr>
            <a:spLocks noGrp="1"/>
          </p:cNvSpPr>
          <p:nvPr>
            <p:ph type="title"/>
          </p:nvPr>
        </p:nvSpPr>
        <p:spPr/>
        <p:txBody>
          <a:bodyPr/>
          <a:lstStyle/>
          <a:p>
            <a:r>
              <a:rPr lang="tr-TR" dirty="0"/>
              <a:t>Örnek veri tablosu tanımlama formu</a:t>
            </a:r>
          </a:p>
        </p:txBody>
      </p:sp>
      <p:sp>
        <p:nvSpPr>
          <p:cNvPr id="3" name="İçerik Yer Tutucusu 2">
            <a:extLst>
              <a:ext uri="{FF2B5EF4-FFF2-40B4-BE49-F238E27FC236}">
                <a16:creationId xmlns:a16="http://schemas.microsoft.com/office/drawing/2014/main" id="{D423DB7A-342F-4618-B04C-5487AAD2B78D}"/>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id="{D1AAA461-1EC9-4F7F-B103-21DA8407FF50}"/>
              </a:ext>
            </a:extLst>
          </p:cNvPr>
          <p:cNvSpPr>
            <a:spLocks noGrp="1"/>
          </p:cNvSpPr>
          <p:nvPr>
            <p:ph type="sldNum" sz="quarter" idx="12"/>
          </p:nvPr>
        </p:nvSpPr>
        <p:spPr/>
        <p:txBody>
          <a:bodyPr/>
          <a:lstStyle/>
          <a:p>
            <a:fld id="{CF8EA236-263A-8E4B-A919-97FD95326A6F}" type="slidenum">
              <a:rPr lang="tr-TR" smtClean="0"/>
              <a:t>13</a:t>
            </a:fld>
            <a:endParaRPr lang="tr-TR"/>
          </a:p>
        </p:txBody>
      </p:sp>
      <p:pic>
        <p:nvPicPr>
          <p:cNvPr id="5" name="Resim 4">
            <a:extLst>
              <a:ext uri="{FF2B5EF4-FFF2-40B4-BE49-F238E27FC236}">
                <a16:creationId xmlns:a16="http://schemas.microsoft.com/office/drawing/2014/main" id="{5A32556C-1D4C-4446-9A25-56F03B8CD367}"/>
              </a:ext>
            </a:extLst>
          </p:cNvPr>
          <p:cNvPicPr>
            <a:picLocks noChangeAspect="1"/>
          </p:cNvPicPr>
          <p:nvPr/>
        </p:nvPicPr>
        <p:blipFill>
          <a:blip r:embed="rId2"/>
          <a:stretch>
            <a:fillRect/>
          </a:stretch>
        </p:blipFill>
        <p:spPr>
          <a:xfrm>
            <a:off x="0" y="1767254"/>
            <a:ext cx="12192000" cy="5090746"/>
          </a:xfrm>
          <a:prstGeom prst="rect">
            <a:avLst/>
          </a:prstGeom>
        </p:spPr>
      </p:pic>
    </p:spTree>
    <p:extLst>
      <p:ext uri="{BB962C8B-B14F-4D97-AF65-F5344CB8AC3E}">
        <p14:creationId xmlns:p14="http://schemas.microsoft.com/office/powerpoint/2010/main" val="388392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6BDC70-2D70-4308-88D1-47F14EC593C1}"/>
              </a:ext>
            </a:extLst>
          </p:cNvPr>
          <p:cNvSpPr>
            <a:spLocks noGrp="1"/>
          </p:cNvSpPr>
          <p:nvPr>
            <p:ph type="title"/>
          </p:nvPr>
        </p:nvSpPr>
        <p:spPr/>
        <p:txBody>
          <a:bodyPr/>
          <a:lstStyle/>
          <a:p>
            <a:r>
              <a:rPr lang="tr-TR" dirty="0"/>
              <a:t>AVESİS - BAPSİS - DAPSİS</a:t>
            </a:r>
          </a:p>
        </p:txBody>
      </p:sp>
      <p:sp>
        <p:nvSpPr>
          <p:cNvPr id="4" name="Slayt Numarası Yer Tutucusu 3">
            <a:extLst>
              <a:ext uri="{FF2B5EF4-FFF2-40B4-BE49-F238E27FC236}">
                <a16:creationId xmlns:a16="http://schemas.microsoft.com/office/drawing/2014/main" id="{B0EF528C-5DDE-40D2-BE26-E4CA144562F6}"/>
              </a:ext>
            </a:extLst>
          </p:cNvPr>
          <p:cNvSpPr>
            <a:spLocks noGrp="1"/>
          </p:cNvSpPr>
          <p:nvPr>
            <p:ph type="sldNum" sz="quarter" idx="12"/>
          </p:nvPr>
        </p:nvSpPr>
        <p:spPr/>
        <p:txBody>
          <a:bodyPr/>
          <a:lstStyle/>
          <a:p>
            <a:fld id="{CF8EA236-263A-8E4B-A919-97FD95326A6F}" type="slidenum">
              <a:rPr lang="tr-TR" smtClean="0"/>
              <a:t>14</a:t>
            </a:fld>
            <a:endParaRPr lang="tr-TR"/>
          </a:p>
        </p:txBody>
      </p:sp>
      <p:sp>
        <p:nvSpPr>
          <p:cNvPr id="5" name="İçerik Yer Tutucusu 2">
            <a:extLst>
              <a:ext uri="{FF2B5EF4-FFF2-40B4-BE49-F238E27FC236}">
                <a16:creationId xmlns:a16="http://schemas.microsoft.com/office/drawing/2014/main" id="{4D6163E9-C3BA-4DEF-B8F3-5AD7A0EC9C32}"/>
              </a:ext>
            </a:extLst>
          </p:cNvPr>
          <p:cNvSpPr txBox="1">
            <a:spLocks/>
          </p:cNvSpPr>
          <p:nvPr/>
        </p:nvSpPr>
        <p:spPr>
          <a:xfrm>
            <a:off x="4164624" y="1825625"/>
            <a:ext cx="34524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2400" dirty="0"/>
          </a:p>
        </p:txBody>
      </p:sp>
      <p:pic>
        <p:nvPicPr>
          <p:cNvPr id="14" name="Resim 13">
            <a:extLst>
              <a:ext uri="{FF2B5EF4-FFF2-40B4-BE49-F238E27FC236}">
                <a16:creationId xmlns:a16="http://schemas.microsoft.com/office/drawing/2014/main" id="{EA220291-DBA0-46AC-B0EA-453C0F931BD3}"/>
              </a:ext>
            </a:extLst>
          </p:cNvPr>
          <p:cNvPicPr>
            <a:picLocks noChangeAspect="1"/>
          </p:cNvPicPr>
          <p:nvPr/>
        </p:nvPicPr>
        <p:blipFill>
          <a:blip r:embed="rId2"/>
          <a:stretch>
            <a:fillRect/>
          </a:stretch>
        </p:blipFill>
        <p:spPr>
          <a:xfrm>
            <a:off x="6037017" y="4209185"/>
            <a:ext cx="3945183" cy="1131624"/>
          </a:xfrm>
          <a:prstGeom prst="rect">
            <a:avLst/>
          </a:prstGeom>
        </p:spPr>
      </p:pic>
      <p:pic>
        <p:nvPicPr>
          <p:cNvPr id="20" name="Resim 19">
            <a:extLst>
              <a:ext uri="{FF2B5EF4-FFF2-40B4-BE49-F238E27FC236}">
                <a16:creationId xmlns:a16="http://schemas.microsoft.com/office/drawing/2014/main" id="{8DC29348-B307-4FE8-BD17-815F7D313CB3}"/>
              </a:ext>
            </a:extLst>
          </p:cNvPr>
          <p:cNvPicPr>
            <a:picLocks noChangeAspect="1"/>
          </p:cNvPicPr>
          <p:nvPr/>
        </p:nvPicPr>
        <p:blipFill>
          <a:blip r:embed="rId3"/>
          <a:stretch>
            <a:fillRect/>
          </a:stretch>
        </p:blipFill>
        <p:spPr>
          <a:xfrm>
            <a:off x="860765" y="4113456"/>
            <a:ext cx="4278923" cy="1227353"/>
          </a:xfrm>
          <a:prstGeom prst="rect">
            <a:avLst/>
          </a:prstGeom>
        </p:spPr>
      </p:pic>
      <p:pic>
        <p:nvPicPr>
          <p:cNvPr id="22" name="Resim 21">
            <a:extLst>
              <a:ext uri="{FF2B5EF4-FFF2-40B4-BE49-F238E27FC236}">
                <a16:creationId xmlns:a16="http://schemas.microsoft.com/office/drawing/2014/main" id="{96EC199A-84FD-4419-A846-F7119F78AD78}"/>
              </a:ext>
            </a:extLst>
          </p:cNvPr>
          <p:cNvPicPr>
            <a:picLocks noChangeAspect="1"/>
          </p:cNvPicPr>
          <p:nvPr/>
        </p:nvPicPr>
        <p:blipFill>
          <a:blip r:embed="rId4"/>
          <a:stretch>
            <a:fillRect/>
          </a:stretch>
        </p:blipFill>
        <p:spPr>
          <a:xfrm>
            <a:off x="2787895" y="1660816"/>
            <a:ext cx="4829175" cy="1781175"/>
          </a:xfrm>
          <a:prstGeom prst="rect">
            <a:avLst/>
          </a:prstGeom>
        </p:spPr>
      </p:pic>
      <p:sp>
        <p:nvSpPr>
          <p:cNvPr id="16" name="Sağ Ok 20">
            <a:extLst>
              <a:ext uri="{FF2B5EF4-FFF2-40B4-BE49-F238E27FC236}">
                <a16:creationId xmlns:a16="http://schemas.microsoft.com/office/drawing/2014/main" id="{0AC13DD5-3981-4844-96F3-5C4A095DA0D9}"/>
              </a:ext>
            </a:extLst>
          </p:cNvPr>
          <p:cNvSpPr/>
          <p:nvPr/>
        </p:nvSpPr>
        <p:spPr>
          <a:xfrm rot="13944034" flipH="1">
            <a:off x="6295832" y="3646986"/>
            <a:ext cx="505316" cy="17524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7" name="Sağ Ok 23">
            <a:extLst>
              <a:ext uri="{FF2B5EF4-FFF2-40B4-BE49-F238E27FC236}">
                <a16:creationId xmlns:a16="http://schemas.microsoft.com/office/drawing/2014/main" id="{5514BCFE-9E07-4E6C-9730-F9448692F9EA}"/>
              </a:ext>
            </a:extLst>
          </p:cNvPr>
          <p:cNvSpPr/>
          <p:nvPr/>
        </p:nvSpPr>
        <p:spPr>
          <a:xfrm rot="3144034" flipH="1" flipV="1">
            <a:off x="6492930" y="3621003"/>
            <a:ext cx="505316" cy="17524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18" name="Sağ Ok 20">
            <a:extLst>
              <a:ext uri="{FF2B5EF4-FFF2-40B4-BE49-F238E27FC236}">
                <a16:creationId xmlns:a16="http://schemas.microsoft.com/office/drawing/2014/main" id="{78DC73B8-B535-4C0A-8270-4A2098238535}"/>
              </a:ext>
            </a:extLst>
          </p:cNvPr>
          <p:cNvSpPr/>
          <p:nvPr/>
        </p:nvSpPr>
        <p:spPr>
          <a:xfrm rot="18693106" flipH="1">
            <a:off x="2461637" y="3627448"/>
            <a:ext cx="505316" cy="17524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9" name="Sağ Ok 23">
            <a:extLst>
              <a:ext uri="{FF2B5EF4-FFF2-40B4-BE49-F238E27FC236}">
                <a16:creationId xmlns:a16="http://schemas.microsoft.com/office/drawing/2014/main" id="{234F0752-2772-4BAB-A350-9EC55E0C1389}"/>
              </a:ext>
            </a:extLst>
          </p:cNvPr>
          <p:cNvSpPr/>
          <p:nvPr/>
        </p:nvSpPr>
        <p:spPr>
          <a:xfrm rot="7893106" flipH="1" flipV="1">
            <a:off x="2658735" y="3601465"/>
            <a:ext cx="505316" cy="17524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491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0EA916-532F-4F8A-9679-3AA3040AC69D}"/>
              </a:ext>
            </a:extLst>
          </p:cNvPr>
          <p:cNvSpPr>
            <a:spLocks noGrp="1"/>
          </p:cNvSpPr>
          <p:nvPr>
            <p:ph type="title"/>
          </p:nvPr>
        </p:nvSpPr>
        <p:spPr/>
        <p:txBody>
          <a:bodyPr/>
          <a:lstStyle/>
          <a:p>
            <a:r>
              <a:rPr lang="tr-TR" dirty="0"/>
              <a:t>AVESİS - BAPSİS - DAPSİS ve diğer ortamlar neden önemli?</a:t>
            </a:r>
          </a:p>
        </p:txBody>
      </p:sp>
      <p:sp>
        <p:nvSpPr>
          <p:cNvPr id="3" name="İçerik Yer Tutucusu 2">
            <a:extLst>
              <a:ext uri="{FF2B5EF4-FFF2-40B4-BE49-F238E27FC236}">
                <a16:creationId xmlns:a16="http://schemas.microsoft.com/office/drawing/2014/main" id="{4D6EDF4A-A221-48E4-A794-9745DC79D384}"/>
              </a:ext>
            </a:extLst>
          </p:cNvPr>
          <p:cNvSpPr>
            <a:spLocks noGrp="1"/>
          </p:cNvSpPr>
          <p:nvPr>
            <p:ph idx="1"/>
          </p:nvPr>
        </p:nvSpPr>
        <p:spPr>
          <a:xfrm>
            <a:off x="398585" y="1963126"/>
            <a:ext cx="8317089" cy="3370629"/>
          </a:xfrm>
        </p:spPr>
        <p:txBody>
          <a:bodyPr>
            <a:normAutofit lnSpcReduction="10000"/>
          </a:bodyPr>
          <a:lstStyle/>
          <a:p>
            <a:r>
              <a:rPr lang="tr-TR" dirty="0"/>
              <a:t>Kurumun bilimsel üretkenliğini izlenebilmesi, yönetim ve koordinasyonu;</a:t>
            </a:r>
          </a:p>
          <a:p>
            <a:r>
              <a:rPr lang="tr-TR" dirty="0"/>
              <a:t>Ortak çalışmalar geliştirmek, kurum tanınırlığını sağlamak amacıyla iç ve dış paydaşlar için vitrin oluşturma;</a:t>
            </a:r>
          </a:p>
          <a:p>
            <a:r>
              <a:rPr lang="tr-TR" dirty="0"/>
              <a:t>THE, QS, ARWU, URAP, GYÜİ, AÜPK, YÖK-KARNE </a:t>
            </a:r>
            <a:r>
              <a:rPr lang="tr-TR" dirty="0" err="1"/>
              <a:t>vb</a:t>
            </a:r>
            <a:r>
              <a:rPr lang="tr-TR" dirty="0"/>
              <a:t> gibi sıralama/raporlama sistemlerinin kritik girdilerin izlenmesi;</a:t>
            </a:r>
          </a:p>
          <a:p>
            <a:endParaRPr lang="tr-TR" dirty="0"/>
          </a:p>
        </p:txBody>
      </p:sp>
      <p:sp>
        <p:nvSpPr>
          <p:cNvPr id="4" name="Slayt Numarası Yer Tutucusu 3">
            <a:extLst>
              <a:ext uri="{FF2B5EF4-FFF2-40B4-BE49-F238E27FC236}">
                <a16:creationId xmlns:a16="http://schemas.microsoft.com/office/drawing/2014/main" id="{5B4046E3-B3E8-45CE-8144-C2F35DB84C4E}"/>
              </a:ext>
            </a:extLst>
          </p:cNvPr>
          <p:cNvSpPr>
            <a:spLocks noGrp="1"/>
          </p:cNvSpPr>
          <p:nvPr>
            <p:ph type="sldNum" sz="quarter" idx="12"/>
          </p:nvPr>
        </p:nvSpPr>
        <p:spPr/>
        <p:txBody>
          <a:bodyPr/>
          <a:lstStyle/>
          <a:p>
            <a:fld id="{CF8EA236-263A-8E4B-A919-97FD95326A6F}" type="slidenum">
              <a:rPr lang="tr-TR" smtClean="0"/>
              <a:t>15</a:t>
            </a:fld>
            <a:endParaRPr lang="tr-TR"/>
          </a:p>
        </p:txBody>
      </p:sp>
      <p:pic>
        <p:nvPicPr>
          <p:cNvPr id="10" name="Resim 9">
            <a:extLst>
              <a:ext uri="{FF2B5EF4-FFF2-40B4-BE49-F238E27FC236}">
                <a16:creationId xmlns:a16="http://schemas.microsoft.com/office/drawing/2014/main" id="{623EDC80-B52D-49B7-BD8C-FDFFA520DA77}"/>
              </a:ext>
            </a:extLst>
          </p:cNvPr>
          <p:cNvPicPr>
            <a:picLocks noChangeAspect="1"/>
          </p:cNvPicPr>
          <p:nvPr/>
        </p:nvPicPr>
        <p:blipFill>
          <a:blip r:embed="rId2"/>
          <a:stretch>
            <a:fillRect/>
          </a:stretch>
        </p:blipFill>
        <p:spPr>
          <a:xfrm>
            <a:off x="8390354" y="3648440"/>
            <a:ext cx="3634592" cy="1821839"/>
          </a:xfrm>
          <a:prstGeom prst="rect">
            <a:avLst/>
          </a:prstGeom>
        </p:spPr>
      </p:pic>
    </p:spTree>
    <p:extLst>
      <p:ext uri="{BB962C8B-B14F-4D97-AF65-F5344CB8AC3E}">
        <p14:creationId xmlns:p14="http://schemas.microsoft.com/office/powerpoint/2010/main" val="151077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CB4EDA-F692-469A-91D8-A9C2D17ED9C3}"/>
              </a:ext>
            </a:extLst>
          </p:cNvPr>
          <p:cNvSpPr>
            <a:spLocks noGrp="1"/>
          </p:cNvSpPr>
          <p:nvPr>
            <p:ph type="title"/>
          </p:nvPr>
        </p:nvSpPr>
        <p:spPr/>
        <p:txBody>
          <a:bodyPr/>
          <a:lstStyle/>
          <a:p>
            <a:r>
              <a:rPr lang="tr-TR" dirty="0"/>
              <a:t>AVESİS - BAPSİS - DAPSİS ve diğer ortamlar neden önemli?</a:t>
            </a:r>
          </a:p>
        </p:txBody>
      </p:sp>
      <p:sp>
        <p:nvSpPr>
          <p:cNvPr id="3" name="İçerik Yer Tutucusu 2">
            <a:extLst>
              <a:ext uri="{FF2B5EF4-FFF2-40B4-BE49-F238E27FC236}">
                <a16:creationId xmlns:a16="http://schemas.microsoft.com/office/drawing/2014/main" id="{BB01B4F9-A86E-401B-9ED7-8871699A2A4A}"/>
              </a:ext>
            </a:extLst>
          </p:cNvPr>
          <p:cNvSpPr>
            <a:spLocks noGrp="1"/>
          </p:cNvSpPr>
          <p:nvPr>
            <p:ph idx="1"/>
          </p:nvPr>
        </p:nvSpPr>
        <p:spPr>
          <a:xfrm>
            <a:off x="838200" y="1825625"/>
            <a:ext cx="8317089" cy="3467137"/>
          </a:xfrm>
        </p:spPr>
        <p:txBody>
          <a:bodyPr>
            <a:normAutofit/>
          </a:bodyPr>
          <a:lstStyle/>
          <a:p>
            <a:r>
              <a:rPr lang="tr-TR" dirty="0"/>
              <a:t>BAP kapsamındaki projelerin baştan sona yönetimi;</a:t>
            </a:r>
          </a:p>
          <a:p>
            <a:r>
              <a:rPr lang="tr-TR" dirty="0"/>
              <a:t>Dış kaynaklı projeler için tekil bir izleme ortamı;</a:t>
            </a:r>
          </a:p>
          <a:p>
            <a:endParaRPr lang="tr-TR" dirty="0">
              <a:solidFill>
                <a:srgbClr val="FF0000"/>
              </a:solidFill>
            </a:endParaRPr>
          </a:p>
          <a:p>
            <a:endParaRPr lang="tr-TR" dirty="0">
              <a:solidFill>
                <a:srgbClr val="FF0000"/>
              </a:solidFill>
            </a:endParaRPr>
          </a:p>
          <a:p>
            <a:r>
              <a:rPr lang="tr-TR" dirty="0">
                <a:solidFill>
                  <a:srgbClr val="FF0000"/>
                </a:solidFill>
              </a:rPr>
              <a:t>Bu ortamlardaki verilerin güncel tutulması </a:t>
            </a:r>
          </a:p>
          <a:p>
            <a:pPr marL="0" indent="0">
              <a:buNone/>
            </a:pPr>
            <a:r>
              <a:rPr lang="tr-TR" dirty="0">
                <a:solidFill>
                  <a:srgbClr val="FF0000"/>
                </a:solidFill>
              </a:rPr>
              <a:t>kritik önem taşımaktadır.</a:t>
            </a:r>
          </a:p>
          <a:p>
            <a:endParaRPr lang="tr-TR" dirty="0"/>
          </a:p>
        </p:txBody>
      </p:sp>
      <p:sp>
        <p:nvSpPr>
          <p:cNvPr id="4" name="Slayt Numarası Yer Tutucusu 3">
            <a:extLst>
              <a:ext uri="{FF2B5EF4-FFF2-40B4-BE49-F238E27FC236}">
                <a16:creationId xmlns:a16="http://schemas.microsoft.com/office/drawing/2014/main" id="{28214DA0-8C57-40E7-AE8A-FACB1B0C17BA}"/>
              </a:ext>
            </a:extLst>
          </p:cNvPr>
          <p:cNvSpPr>
            <a:spLocks noGrp="1"/>
          </p:cNvSpPr>
          <p:nvPr>
            <p:ph type="sldNum" sz="quarter" idx="12"/>
          </p:nvPr>
        </p:nvSpPr>
        <p:spPr/>
        <p:txBody>
          <a:bodyPr/>
          <a:lstStyle/>
          <a:p>
            <a:fld id="{CF8EA236-263A-8E4B-A919-97FD95326A6F}" type="slidenum">
              <a:rPr lang="tr-TR" smtClean="0"/>
              <a:t>16</a:t>
            </a:fld>
            <a:endParaRPr lang="tr-TR"/>
          </a:p>
        </p:txBody>
      </p:sp>
      <p:pic>
        <p:nvPicPr>
          <p:cNvPr id="5" name="Resim 4">
            <a:extLst>
              <a:ext uri="{FF2B5EF4-FFF2-40B4-BE49-F238E27FC236}">
                <a16:creationId xmlns:a16="http://schemas.microsoft.com/office/drawing/2014/main" id="{F8B61581-9320-4210-845A-B8396E35917E}"/>
              </a:ext>
            </a:extLst>
          </p:cNvPr>
          <p:cNvPicPr>
            <a:picLocks noChangeAspect="1"/>
          </p:cNvPicPr>
          <p:nvPr/>
        </p:nvPicPr>
        <p:blipFill>
          <a:blip r:embed="rId2"/>
          <a:stretch>
            <a:fillRect/>
          </a:stretch>
        </p:blipFill>
        <p:spPr>
          <a:xfrm>
            <a:off x="8071340" y="3129101"/>
            <a:ext cx="3888792" cy="2298597"/>
          </a:xfrm>
          <a:prstGeom prst="rect">
            <a:avLst/>
          </a:prstGeom>
        </p:spPr>
      </p:pic>
    </p:spTree>
    <p:extLst>
      <p:ext uri="{BB962C8B-B14F-4D97-AF65-F5344CB8AC3E}">
        <p14:creationId xmlns:p14="http://schemas.microsoft.com/office/powerpoint/2010/main" val="236964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AC5FBB-D532-46B1-B149-33DA22358567}"/>
              </a:ext>
            </a:extLst>
          </p:cNvPr>
          <p:cNvSpPr>
            <a:spLocks noGrp="1"/>
          </p:cNvSpPr>
          <p:nvPr>
            <p:ph type="title"/>
          </p:nvPr>
        </p:nvSpPr>
        <p:spPr/>
        <p:txBody>
          <a:bodyPr/>
          <a:lstStyle/>
          <a:p>
            <a:r>
              <a:rPr lang="tr-TR" dirty="0"/>
              <a:t>Verilerin Etkileşimi</a:t>
            </a:r>
          </a:p>
        </p:txBody>
      </p:sp>
      <p:sp>
        <p:nvSpPr>
          <p:cNvPr id="4" name="Slayt Numarası Yer Tutucusu 3">
            <a:extLst>
              <a:ext uri="{FF2B5EF4-FFF2-40B4-BE49-F238E27FC236}">
                <a16:creationId xmlns:a16="http://schemas.microsoft.com/office/drawing/2014/main" id="{AED17D9B-0F64-493D-BE82-153C4065A6DD}"/>
              </a:ext>
            </a:extLst>
          </p:cNvPr>
          <p:cNvSpPr>
            <a:spLocks noGrp="1"/>
          </p:cNvSpPr>
          <p:nvPr>
            <p:ph type="sldNum" sz="quarter" idx="12"/>
          </p:nvPr>
        </p:nvSpPr>
        <p:spPr/>
        <p:txBody>
          <a:bodyPr/>
          <a:lstStyle/>
          <a:p>
            <a:fld id="{CF8EA236-263A-8E4B-A919-97FD95326A6F}" type="slidenum">
              <a:rPr lang="tr-TR" smtClean="0"/>
              <a:t>17</a:t>
            </a:fld>
            <a:endParaRPr lang="tr-TR"/>
          </a:p>
        </p:txBody>
      </p:sp>
      <p:sp>
        <p:nvSpPr>
          <p:cNvPr id="13" name="Arrow: Bent-Up 5">
            <a:extLst>
              <a:ext uri="{FF2B5EF4-FFF2-40B4-BE49-F238E27FC236}">
                <a16:creationId xmlns:a16="http://schemas.microsoft.com/office/drawing/2014/main" id="{6658897E-F0A3-4984-8A00-ECDAC964E997}"/>
              </a:ext>
            </a:extLst>
          </p:cNvPr>
          <p:cNvSpPr/>
          <p:nvPr/>
        </p:nvSpPr>
        <p:spPr>
          <a:xfrm flipV="1">
            <a:off x="3001758" y="2109601"/>
            <a:ext cx="1654831" cy="919564"/>
          </a:xfrm>
          <a:prstGeom prst="ben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Up 4">
            <a:extLst>
              <a:ext uri="{FF2B5EF4-FFF2-40B4-BE49-F238E27FC236}">
                <a16:creationId xmlns:a16="http://schemas.microsoft.com/office/drawing/2014/main" id="{9EF39CBC-3604-4DD6-A3D8-3883CAA86981}"/>
              </a:ext>
            </a:extLst>
          </p:cNvPr>
          <p:cNvSpPr/>
          <p:nvPr/>
        </p:nvSpPr>
        <p:spPr>
          <a:xfrm flipH="1" flipV="1">
            <a:off x="6220271" y="2088409"/>
            <a:ext cx="1654831" cy="919564"/>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3">
            <a:extLst>
              <a:ext uri="{FF2B5EF4-FFF2-40B4-BE49-F238E27FC236}">
                <a16:creationId xmlns:a16="http://schemas.microsoft.com/office/drawing/2014/main" id="{894B9FF6-A129-4897-BDFF-4B59EA851C7C}"/>
              </a:ext>
            </a:extLst>
          </p:cNvPr>
          <p:cNvSpPr/>
          <p:nvPr/>
        </p:nvSpPr>
        <p:spPr>
          <a:xfrm flipH="1">
            <a:off x="6096000" y="4299701"/>
            <a:ext cx="1654831" cy="919564"/>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1">
            <a:extLst>
              <a:ext uri="{FF2B5EF4-FFF2-40B4-BE49-F238E27FC236}">
                <a16:creationId xmlns:a16="http://schemas.microsoft.com/office/drawing/2014/main" id="{A49A3285-E57D-4725-AD24-34F9FF034B67}"/>
              </a:ext>
            </a:extLst>
          </p:cNvPr>
          <p:cNvSpPr/>
          <p:nvPr/>
        </p:nvSpPr>
        <p:spPr>
          <a:xfrm>
            <a:off x="3215709" y="4299701"/>
            <a:ext cx="1654831" cy="919564"/>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Web of Science Araştırmacı Eğitimleri (Aralık 2022)">
            <a:extLst>
              <a:ext uri="{FF2B5EF4-FFF2-40B4-BE49-F238E27FC236}">
                <a16:creationId xmlns:a16="http://schemas.microsoft.com/office/drawing/2014/main" id="{3E84EA47-C49A-478C-A163-ED27EB727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486" y="1826189"/>
            <a:ext cx="1875692" cy="1169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4" descr="An-Najah National University - An-Najah University Journal for Research - B  (Humanities) Now Indexed in SCOPUS">
            <a:extLst>
              <a:ext uri="{FF2B5EF4-FFF2-40B4-BE49-F238E27FC236}">
                <a16:creationId xmlns:a16="http://schemas.microsoft.com/office/drawing/2014/main" id="{798715D2-E56D-48A7-9AC3-FA9297F62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893" y="1829329"/>
            <a:ext cx="1906107" cy="1067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Resim 21">
            <a:extLst>
              <a:ext uri="{FF2B5EF4-FFF2-40B4-BE49-F238E27FC236}">
                <a16:creationId xmlns:a16="http://schemas.microsoft.com/office/drawing/2014/main" id="{50E81967-08D4-46DF-B337-BEE9E8AB96B7}"/>
              </a:ext>
            </a:extLst>
          </p:cNvPr>
          <p:cNvPicPr>
            <a:picLocks noChangeAspect="1"/>
          </p:cNvPicPr>
          <p:nvPr/>
        </p:nvPicPr>
        <p:blipFill>
          <a:blip r:embed="rId4"/>
          <a:stretch>
            <a:fillRect/>
          </a:stretch>
        </p:blipFill>
        <p:spPr>
          <a:xfrm>
            <a:off x="7888523" y="4561325"/>
            <a:ext cx="3075485" cy="882163"/>
          </a:xfrm>
          <a:prstGeom prst="rect">
            <a:avLst/>
          </a:prstGeom>
        </p:spPr>
      </p:pic>
      <p:pic>
        <p:nvPicPr>
          <p:cNvPr id="23" name="Resim 22">
            <a:extLst>
              <a:ext uri="{FF2B5EF4-FFF2-40B4-BE49-F238E27FC236}">
                <a16:creationId xmlns:a16="http://schemas.microsoft.com/office/drawing/2014/main" id="{A1307625-62F9-427E-A58F-3A1804FEADF8}"/>
              </a:ext>
            </a:extLst>
          </p:cNvPr>
          <p:cNvPicPr>
            <a:picLocks noChangeAspect="1"/>
          </p:cNvPicPr>
          <p:nvPr/>
        </p:nvPicPr>
        <p:blipFill>
          <a:blip r:embed="rId5"/>
          <a:stretch>
            <a:fillRect/>
          </a:stretch>
        </p:blipFill>
        <p:spPr>
          <a:xfrm>
            <a:off x="351057" y="4648206"/>
            <a:ext cx="2711322" cy="777707"/>
          </a:xfrm>
          <a:prstGeom prst="rect">
            <a:avLst/>
          </a:prstGeom>
        </p:spPr>
      </p:pic>
      <p:pic>
        <p:nvPicPr>
          <p:cNvPr id="24" name="Resim 23">
            <a:extLst>
              <a:ext uri="{FF2B5EF4-FFF2-40B4-BE49-F238E27FC236}">
                <a16:creationId xmlns:a16="http://schemas.microsoft.com/office/drawing/2014/main" id="{AD3A324C-D1DB-46FB-8E73-BE84790E6342}"/>
              </a:ext>
            </a:extLst>
          </p:cNvPr>
          <p:cNvPicPr>
            <a:picLocks noChangeAspect="1"/>
          </p:cNvPicPr>
          <p:nvPr/>
        </p:nvPicPr>
        <p:blipFill>
          <a:blip r:embed="rId6"/>
          <a:stretch>
            <a:fillRect/>
          </a:stretch>
        </p:blipFill>
        <p:spPr>
          <a:xfrm>
            <a:off x="3062379" y="2793121"/>
            <a:ext cx="4609742" cy="1700240"/>
          </a:xfrm>
          <a:prstGeom prst="rect">
            <a:avLst/>
          </a:prstGeom>
        </p:spPr>
      </p:pic>
      <p:pic>
        <p:nvPicPr>
          <p:cNvPr id="25" name="Picture 6" descr="Üniversite bilgileri YÖKSİS'te">
            <a:extLst>
              <a:ext uri="{FF2B5EF4-FFF2-40B4-BE49-F238E27FC236}">
                <a16:creationId xmlns:a16="http://schemas.microsoft.com/office/drawing/2014/main" id="{F9C7994D-FCFC-4861-8215-ADD9683457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76" t="19870" r="11405" b="38572"/>
          <a:stretch/>
        </p:blipFill>
        <p:spPr bwMode="auto">
          <a:xfrm>
            <a:off x="8966946" y="3429000"/>
            <a:ext cx="2455371" cy="716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Sağ Ok 20">
            <a:extLst>
              <a:ext uri="{FF2B5EF4-FFF2-40B4-BE49-F238E27FC236}">
                <a16:creationId xmlns:a16="http://schemas.microsoft.com/office/drawing/2014/main" id="{B41B5F10-1AC8-49B0-83CB-2ED68BB0293A}"/>
              </a:ext>
            </a:extLst>
          </p:cNvPr>
          <p:cNvSpPr/>
          <p:nvPr/>
        </p:nvSpPr>
        <p:spPr>
          <a:xfrm flipH="1">
            <a:off x="8013893" y="3621427"/>
            <a:ext cx="754396" cy="27980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0428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2DFF73-ECAA-4D11-A692-EA91BFBF8D01}"/>
              </a:ext>
            </a:extLst>
          </p:cNvPr>
          <p:cNvSpPr>
            <a:spLocks noGrp="1"/>
          </p:cNvSpPr>
          <p:nvPr>
            <p:ph type="title"/>
          </p:nvPr>
        </p:nvSpPr>
        <p:spPr/>
        <p:txBody>
          <a:bodyPr/>
          <a:lstStyle/>
          <a:p>
            <a:r>
              <a:rPr lang="tr-TR" dirty="0"/>
              <a:t>YÖKSİS</a:t>
            </a:r>
          </a:p>
        </p:txBody>
      </p:sp>
      <p:sp>
        <p:nvSpPr>
          <p:cNvPr id="3" name="İçerik Yer Tutucusu 2">
            <a:extLst>
              <a:ext uri="{FF2B5EF4-FFF2-40B4-BE49-F238E27FC236}">
                <a16:creationId xmlns:a16="http://schemas.microsoft.com/office/drawing/2014/main" id="{35040EF4-284D-4740-87B3-0B5DCCEA84A6}"/>
              </a:ext>
            </a:extLst>
          </p:cNvPr>
          <p:cNvSpPr>
            <a:spLocks noGrp="1"/>
          </p:cNvSpPr>
          <p:nvPr>
            <p:ph idx="1"/>
          </p:nvPr>
        </p:nvSpPr>
        <p:spPr>
          <a:xfrm>
            <a:off x="838200" y="2284412"/>
            <a:ext cx="5940669" cy="2289175"/>
          </a:xfrm>
        </p:spPr>
        <p:txBody>
          <a:bodyPr/>
          <a:lstStyle/>
          <a:p>
            <a:r>
              <a:rPr lang="tr-TR" dirty="0"/>
              <a:t>Ulusal akademik izleme ortamı</a:t>
            </a:r>
          </a:p>
          <a:p>
            <a:r>
              <a:rPr lang="tr-TR" dirty="0"/>
              <a:t>Akademik teşvik</a:t>
            </a:r>
          </a:p>
          <a:p>
            <a:r>
              <a:rPr lang="tr-TR" dirty="0" err="1"/>
              <a:t>WoS</a:t>
            </a:r>
            <a:r>
              <a:rPr lang="tr-TR" dirty="0"/>
              <a:t>, </a:t>
            </a:r>
            <a:r>
              <a:rPr lang="tr-TR" dirty="0" err="1"/>
              <a:t>Scopus</a:t>
            </a:r>
            <a:r>
              <a:rPr lang="tr-TR" dirty="0"/>
              <a:t>, TR-Dizin etkileşimi</a:t>
            </a:r>
          </a:p>
          <a:p>
            <a:r>
              <a:rPr lang="tr-TR" dirty="0"/>
              <a:t>Lokal sistemlerle etkileşimli</a:t>
            </a:r>
          </a:p>
          <a:p>
            <a:endParaRPr lang="tr-TR" dirty="0"/>
          </a:p>
        </p:txBody>
      </p:sp>
      <p:sp>
        <p:nvSpPr>
          <p:cNvPr id="4" name="Slayt Numarası Yer Tutucusu 3">
            <a:extLst>
              <a:ext uri="{FF2B5EF4-FFF2-40B4-BE49-F238E27FC236}">
                <a16:creationId xmlns:a16="http://schemas.microsoft.com/office/drawing/2014/main" id="{C8C2CBB4-5D26-4DE0-8C42-86840B1E91C7}"/>
              </a:ext>
            </a:extLst>
          </p:cNvPr>
          <p:cNvSpPr>
            <a:spLocks noGrp="1"/>
          </p:cNvSpPr>
          <p:nvPr>
            <p:ph type="sldNum" sz="quarter" idx="12"/>
          </p:nvPr>
        </p:nvSpPr>
        <p:spPr/>
        <p:txBody>
          <a:bodyPr/>
          <a:lstStyle/>
          <a:p>
            <a:fld id="{CF8EA236-263A-8E4B-A919-97FD95326A6F}" type="slidenum">
              <a:rPr lang="tr-TR" smtClean="0"/>
              <a:t>18</a:t>
            </a:fld>
            <a:endParaRPr lang="tr-TR"/>
          </a:p>
        </p:txBody>
      </p:sp>
      <p:pic>
        <p:nvPicPr>
          <p:cNvPr id="5" name="Picture 6" descr="Üniversite bilgileri YÖKSİS'te">
            <a:extLst>
              <a:ext uri="{FF2B5EF4-FFF2-40B4-BE49-F238E27FC236}">
                <a16:creationId xmlns:a16="http://schemas.microsoft.com/office/drawing/2014/main" id="{A0A80291-2E38-4E5A-90DB-653D2C916A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6" t="19870" r="11405" b="38572"/>
          <a:stretch/>
        </p:blipFill>
        <p:spPr bwMode="auto">
          <a:xfrm>
            <a:off x="7219842" y="2685816"/>
            <a:ext cx="3870894" cy="1130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4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5B9566-27E3-4067-B62C-539A83FF7403}"/>
              </a:ext>
            </a:extLst>
          </p:cNvPr>
          <p:cNvSpPr>
            <a:spLocks noGrp="1"/>
          </p:cNvSpPr>
          <p:nvPr>
            <p:ph type="title"/>
          </p:nvPr>
        </p:nvSpPr>
        <p:spPr/>
        <p:txBody>
          <a:bodyPr/>
          <a:lstStyle/>
          <a:p>
            <a:r>
              <a:rPr lang="en-US" dirty="0"/>
              <a:t>Web of </a:t>
            </a:r>
            <a:r>
              <a:rPr lang="tr-TR" dirty="0"/>
              <a:t>S</a:t>
            </a:r>
            <a:r>
              <a:rPr lang="en-US" dirty="0"/>
              <a:t>c</a:t>
            </a:r>
            <a:r>
              <a:rPr lang="tr-TR" dirty="0"/>
              <a:t>i</a:t>
            </a:r>
            <a:r>
              <a:rPr lang="en-US" dirty="0" err="1"/>
              <a:t>ence</a:t>
            </a:r>
            <a:r>
              <a:rPr lang="en-US" dirty="0"/>
              <a:t> </a:t>
            </a:r>
            <a:r>
              <a:rPr lang="en-US" dirty="0" err="1"/>
              <a:t>ve</a:t>
            </a:r>
            <a:r>
              <a:rPr lang="en-US" dirty="0"/>
              <a:t> Scopus</a:t>
            </a:r>
            <a:endParaRPr lang="tr-TR" dirty="0"/>
          </a:p>
        </p:txBody>
      </p:sp>
      <p:sp>
        <p:nvSpPr>
          <p:cNvPr id="3" name="İçerik Yer Tutucusu 2">
            <a:extLst>
              <a:ext uri="{FF2B5EF4-FFF2-40B4-BE49-F238E27FC236}">
                <a16:creationId xmlns:a16="http://schemas.microsoft.com/office/drawing/2014/main" id="{CF51A6E9-6505-4861-AD4A-EF31FF3D7EF4}"/>
              </a:ext>
            </a:extLst>
          </p:cNvPr>
          <p:cNvSpPr>
            <a:spLocks noGrp="1"/>
          </p:cNvSpPr>
          <p:nvPr>
            <p:ph idx="1"/>
          </p:nvPr>
        </p:nvSpPr>
        <p:spPr/>
        <p:txBody>
          <a:bodyPr/>
          <a:lstStyle/>
          <a:p>
            <a:r>
              <a:rPr lang="tr-TR" dirty="0"/>
              <a:t>Yayın ve atıf göstergelerindeki temel veri kaynakları</a:t>
            </a:r>
          </a:p>
          <a:p>
            <a:r>
              <a:rPr lang="tr-TR" dirty="0"/>
              <a:t>YÖKSİS,  AVESİS ile etkileşimli</a:t>
            </a:r>
          </a:p>
          <a:p>
            <a:endParaRPr lang="tr-TR" dirty="0"/>
          </a:p>
        </p:txBody>
      </p:sp>
      <p:sp>
        <p:nvSpPr>
          <p:cNvPr id="4" name="Slayt Numarası Yer Tutucusu 3">
            <a:extLst>
              <a:ext uri="{FF2B5EF4-FFF2-40B4-BE49-F238E27FC236}">
                <a16:creationId xmlns:a16="http://schemas.microsoft.com/office/drawing/2014/main" id="{63CA711C-110A-4999-847A-27B50911C86A}"/>
              </a:ext>
            </a:extLst>
          </p:cNvPr>
          <p:cNvSpPr>
            <a:spLocks noGrp="1"/>
          </p:cNvSpPr>
          <p:nvPr>
            <p:ph type="sldNum" sz="quarter" idx="12"/>
          </p:nvPr>
        </p:nvSpPr>
        <p:spPr/>
        <p:txBody>
          <a:bodyPr/>
          <a:lstStyle/>
          <a:p>
            <a:fld id="{CF8EA236-263A-8E4B-A919-97FD95326A6F}" type="slidenum">
              <a:rPr lang="tr-TR" smtClean="0"/>
              <a:t>19</a:t>
            </a:fld>
            <a:endParaRPr lang="tr-TR"/>
          </a:p>
        </p:txBody>
      </p:sp>
      <p:pic>
        <p:nvPicPr>
          <p:cNvPr id="5" name="Picture 2" descr="Web of Science Araştırmacı Eğitimleri (Aralık 2022)">
            <a:extLst>
              <a:ext uri="{FF2B5EF4-FFF2-40B4-BE49-F238E27FC236}">
                <a16:creationId xmlns:a16="http://schemas.microsoft.com/office/drawing/2014/main" id="{F7D5FAB0-6F4A-401D-B60A-7F9BA45E0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569" y="3287164"/>
            <a:ext cx="2455371" cy="1530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An-Najah National University - An-Najah University Journal for Research - B  (Humanities) Now Indexed in SCOPUS">
            <a:extLst>
              <a:ext uri="{FF2B5EF4-FFF2-40B4-BE49-F238E27FC236}">
                <a16:creationId xmlns:a16="http://schemas.microsoft.com/office/drawing/2014/main" id="{7C5197CF-7B28-4AA9-90DF-50FB59EE2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851" y="3286549"/>
            <a:ext cx="2733749" cy="1530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SUNUM PLANI</a:t>
            </a:r>
          </a:p>
        </p:txBody>
      </p:sp>
      <p:sp>
        <p:nvSpPr>
          <p:cNvPr id="3" name="İçerik Yer Tutucusu 2"/>
          <p:cNvSpPr>
            <a:spLocks noGrp="1"/>
          </p:cNvSpPr>
          <p:nvPr>
            <p:ph idx="1"/>
          </p:nvPr>
        </p:nvSpPr>
        <p:spPr/>
        <p:txBody>
          <a:bodyPr/>
          <a:lstStyle/>
          <a:p>
            <a:r>
              <a:rPr lang="tr-TR" dirty="0"/>
              <a:t>DEÜ Kurumsal Veri Yönetim Süreçleri</a:t>
            </a:r>
          </a:p>
          <a:p>
            <a:r>
              <a:rPr lang="tr-TR" dirty="0"/>
              <a:t>Üniversitemizde neler yapıyoruz?</a:t>
            </a:r>
          </a:p>
          <a:p>
            <a:r>
              <a:rPr lang="tr-TR" dirty="0"/>
              <a:t>AVESİS</a:t>
            </a:r>
          </a:p>
          <a:p>
            <a:r>
              <a:rPr lang="tr-TR" dirty="0"/>
              <a:t>DAPSİS</a:t>
            </a:r>
          </a:p>
          <a:p>
            <a:r>
              <a:rPr lang="tr-TR" dirty="0"/>
              <a:t>BAPSİS</a:t>
            </a:r>
          </a:p>
          <a:p>
            <a:r>
              <a:rPr lang="tr-TR" dirty="0"/>
              <a:t>Sorular, görüş ve öneriler</a:t>
            </a:r>
          </a:p>
        </p:txBody>
      </p:sp>
      <p:sp>
        <p:nvSpPr>
          <p:cNvPr id="4" name="Slayt Numarası Yer Tutucusu 3"/>
          <p:cNvSpPr>
            <a:spLocks noGrp="1"/>
          </p:cNvSpPr>
          <p:nvPr>
            <p:ph type="sldNum" sz="quarter" idx="12"/>
          </p:nvPr>
        </p:nvSpPr>
        <p:spPr/>
        <p:txBody>
          <a:bodyPr/>
          <a:lstStyle/>
          <a:p>
            <a:fld id="{CF8EA236-263A-8E4B-A919-97FD95326A6F}" type="slidenum">
              <a:rPr lang="tr-TR" smtClean="0"/>
              <a:t>2</a:t>
            </a:fld>
            <a:endParaRPr lang="tr-TR"/>
          </a:p>
        </p:txBody>
      </p:sp>
      <p:pic>
        <p:nvPicPr>
          <p:cNvPr id="6" name="Resim 5">
            <a:extLst>
              <a:ext uri="{FF2B5EF4-FFF2-40B4-BE49-F238E27FC236}">
                <a16:creationId xmlns:a16="http://schemas.microsoft.com/office/drawing/2014/main" id="{03927ABD-2765-4D85-99B7-9D97BD24FC3D}"/>
              </a:ext>
            </a:extLst>
          </p:cNvPr>
          <p:cNvPicPr>
            <a:picLocks noChangeAspect="1"/>
          </p:cNvPicPr>
          <p:nvPr/>
        </p:nvPicPr>
        <p:blipFill>
          <a:blip r:embed="rId3"/>
          <a:stretch>
            <a:fillRect/>
          </a:stretch>
        </p:blipFill>
        <p:spPr>
          <a:xfrm>
            <a:off x="8104832" y="2277207"/>
            <a:ext cx="3248968" cy="2894783"/>
          </a:xfrm>
          <a:prstGeom prst="rect">
            <a:avLst/>
          </a:prstGeom>
        </p:spPr>
      </p:pic>
    </p:spTree>
    <p:extLst>
      <p:ext uri="{BB962C8B-B14F-4D97-AF65-F5344CB8AC3E}">
        <p14:creationId xmlns:p14="http://schemas.microsoft.com/office/powerpoint/2010/main" val="107474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7225F3-0238-4274-A51E-7A10554F22B8}"/>
              </a:ext>
            </a:extLst>
          </p:cNvPr>
          <p:cNvSpPr>
            <a:spLocks noGrp="1"/>
          </p:cNvSpPr>
          <p:nvPr>
            <p:ph type="title"/>
          </p:nvPr>
        </p:nvSpPr>
        <p:spPr/>
        <p:txBody>
          <a:bodyPr/>
          <a:lstStyle/>
          <a:p>
            <a:r>
              <a:rPr lang="tr-TR" dirty="0"/>
              <a:t>Akademik Veri Yönetim Sistemi - AVESİS </a:t>
            </a:r>
          </a:p>
        </p:txBody>
      </p:sp>
      <p:sp>
        <p:nvSpPr>
          <p:cNvPr id="3" name="İçerik Yer Tutucusu 2">
            <a:extLst>
              <a:ext uri="{FF2B5EF4-FFF2-40B4-BE49-F238E27FC236}">
                <a16:creationId xmlns:a16="http://schemas.microsoft.com/office/drawing/2014/main" id="{99FADBDB-9CC4-4B39-ABF1-3DCE2C09F563}"/>
              </a:ext>
            </a:extLst>
          </p:cNvPr>
          <p:cNvSpPr>
            <a:spLocks noGrp="1"/>
          </p:cNvSpPr>
          <p:nvPr>
            <p:ph idx="1"/>
          </p:nvPr>
        </p:nvSpPr>
        <p:spPr>
          <a:xfrm>
            <a:off x="838200" y="1825625"/>
            <a:ext cx="8317089" cy="3555267"/>
          </a:xfrm>
        </p:spPr>
        <p:txBody>
          <a:bodyPr/>
          <a:lstStyle/>
          <a:p>
            <a:r>
              <a:rPr lang="tr-TR" dirty="0"/>
              <a:t>Özgeçmiş yönetimi</a:t>
            </a:r>
          </a:p>
          <a:p>
            <a:r>
              <a:rPr lang="tr-TR" dirty="0"/>
              <a:t>Akademik performans yönetimi (puanlama)</a:t>
            </a:r>
          </a:p>
          <a:p>
            <a:r>
              <a:rPr lang="tr-TR" dirty="0"/>
              <a:t>Ortak çalışma grupları</a:t>
            </a:r>
          </a:p>
          <a:p>
            <a:r>
              <a:rPr lang="tr-TR" dirty="0"/>
              <a:t>Dergi arama</a:t>
            </a:r>
          </a:p>
          <a:p>
            <a:r>
              <a:rPr lang="tr-TR" dirty="0"/>
              <a:t>Yönetsel ve bireysel  raporlar</a:t>
            </a:r>
          </a:p>
          <a:p>
            <a:r>
              <a:rPr lang="tr-TR" dirty="0"/>
              <a:t>YÖKSİS, </a:t>
            </a:r>
            <a:r>
              <a:rPr lang="tr-TR" dirty="0" err="1"/>
              <a:t>WoS</a:t>
            </a:r>
            <a:r>
              <a:rPr lang="tr-TR" dirty="0"/>
              <a:t>, </a:t>
            </a:r>
            <a:r>
              <a:rPr lang="tr-TR" dirty="0" err="1"/>
              <a:t>Scopus</a:t>
            </a:r>
            <a:r>
              <a:rPr lang="tr-TR" dirty="0"/>
              <a:t>, BAPSİS, DAPSİS etkileşimi</a:t>
            </a:r>
          </a:p>
          <a:p>
            <a:endParaRPr lang="tr-TR" dirty="0"/>
          </a:p>
        </p:txBody>
      </p:sp>
      <p:sp>
        <p:nvSpPr>
          <p:cNvPr id="4" name="Slayt Numarası Yer Tutucusu 3">
            <a:extLst>
              <a:ext uri="{FF2B5EF4-FFF2-40B4-BE49-F238E27FC236}">
                <a16:creationId xmlns:a16="http://schemas.microsoft.com/office/drawing/2014/main" id="{835F60D4-ACB9-4450-A365-58AFB36FFE28}"/>
              </a:ext>
            </a:extLst>
          </p:cNvPr>
          <p:cNvSpPr>
            <a:spLocks noGrp="1"/>
          </p:cNvSpPr>
          <p:nvPr>
            <p:ph type="sldNum" sz="quarter" idx="12"/>
          </p:nvPr>
        </p:nvSpPr>
        <p:spPr/>
        <p:txBody>
          <a:bodyPr/>
          <a:lstStyle/>
          <a:p>
            <a:fld id="{CF8EA236-263A-8E4B-A919-97FD95326A6F}" type="slidenum">
              <a:rPr lang="tr-TR" smtClean="0"/>
              <a:t>20</a:t>
            </a:fld>
            <a:endParaRPr lang="tr-TR"/>
          </a:p>
        </p:txBody>
      </p:sp>
      <p:pic>
        <p:nvPicPr>
          <p:cNvPr id="5" name="Resim 4">
            <a:extLst>
              <a:ext uri="{FF2B5EF4-FFF2-40B4-BE49-F238E27FC236}">
                <a16:creationId xmlns:a16="http://schemas.microsoft.com/office/drawing/2014/main" id="{79C7D65C-49F0-4C4D-A74C-D2C8A9032747}"/>
              </a:ext>
            </a:extLst>
          </p:cNvPr>
          <p:cNvPicPr>
            <a:picLocks noChangeAspect="1"/>
          </p:cNvPicPr>
          <p:nvPr/>
        </p:nvPicPr>
        <p:blipFill>
          <a:blip r:embed="rId2"/>
          <a:stretch>
            <a:fillRect/>
          </a:stretch>
        </p:blipFill>
        <p:spPr>
          <a:xfrm>
            <a:off x="8863325" y="2751993"/>
            <a:ext cx="2988397" cy="230853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3C32096-8B12-4A94-91CD-08C13987F2D5}"/>
              </a:ext>
            </a:extLst>
          </p:cNvPr>
          <p:cNvSpPr txBox="1"/>
          <p:nvPr/>
        </p:nvSpPr>
        <p:spPr>
          <a:xfrm>
            <a:off x="8602897" y="2267801"/>
            <a:ext cx="3509255" cy="461665"/>
          </a:xfrm>
          <a:prstGeom prst="rect">
            <a:avLst/>
          </a:prstGeom>
          <a:noFill/>
        </p:spPr>
        <p:txBody>
          <a:bodyPr wrap="square">
            <a:spAutoFit/>
          </a:bodyPr>
          <a:lstStyle/>
          <a:p>
            <a:r>
              <a:rPr lang="en-US" sz="2400" dirty="0">
                <a:solidFill>
                  <a:schemeClr val="accent2"/>
                </a:solidFill>
              </a:rPr>
              <a:t>https://avesis.deu.edu.tr/</a:t>
            </a:r>
          </a:p>
        </p:txBody>
      </p:sp>
    </p:spTree>
    <p:extLst>
      <p:ext uri="{BB962C8B-B14F-4D97-AF65-F5344CB8AC3E}">
        <p14:creationId xmlns:p14="http://schemas.microsoft.com/office/powerpoint/2010/main" val="216460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9C0208-9825-41C0-892E-41B5E92A8459}"/>
              </a:ext>
            </a:extLst>
          </p:cNvPr>
          <p:cNvSpPr>
            <a:spLocks noGrp="1"/>
          </p:cNvSpPr>
          <p:nvPr>
            <p:ph type="title"/>
          </p:nvPr>
        </p:nvSpPr>
        <p:spPr/>
        <p:txBody>
          <a:bodyPr/>
          <a:lstStyle/>
          <a:p>
            <a:r>
              <a:rPr lang="tr-TR" dirty="0"/>
              <a:t>AVESİS</a:t>
            </a:r>
          </a:p>
        </p:txBody>
      </p:sp>
      <p:sp>
        <p:nvSpPr>
          <p:cNvPr id="4" name="Slayt Numarası Yer Tutucusu 3">
            <a:extLst>
              <a:ext uri="{FF2B5EF4-FFF2-40B4-BE49-F238E27FC236}">
                <a16:creationId xmlns:a16="http://schemas.microsoft.com/office/drawing/2014/main" id="{0BA1A4BC-B17F-4F3E-B56E-50D4458FD0A8}"/>
              </a:ext>
            </a:extLst>
          </p:cNvPr>
          <p:cNvSpPr>
            <a:spLocks noGrp="1"/>
          </p:cNvSpPr>
          <p:nvPr>
            <p:ph type="sldNum" sz="quarter" idx="12"/>
          </p:nvPr>
        </p:nvSpPr>
        <p:spPr/>
        <p:txBody>
          <a:bodyPr/>
          <a:lstStyle/>
          <a:p>
            <a:fld id="{CF8EA236-263A-8E4B-A919-97FD95326A6F}" type="slidenum">
              <a:rPr lang="tr-TR" smtClean="0"/>
              <a:t>21</a:t>
            </a:fld>
            <a:endParaRPr lang="tr-TR"/>
          </a:p>
        </p:txBody>
      </p:sp>
      <p:pic>
        <p:nvPicPr>
          <p:cNvPr id="5" name="Resim 4">
            <a:extLst>
              <a:ext uri="{FF2B5EF4-FFF2-40B4-BE49-F238E27FC236}">
                <a16:creationId xmlns:a16="http://schemas.microsoft.com/office/drawing/2014/main" id="{C8AB73F3-E857-4629-AEFA-30926A24D3ED}"/>
              </a:ext>
            </a:extLst>
          </p:cNvPr>
          <p:cNvPicPr>
            <a:picLocks noChangeAspect="1"/>
          </p:cNvPicPr>
          <p:nvPr/>
        </p:nvPicPr>
        <p:blipFill>
          <a:blip r:embed="rId2"/>
          <a:stretch>
            <a:fillRect/>
          </a:stretch>
        </p:blipFill>
        <p:spPr>
          <a:xfrm>
            <a:off x="663993" y="2281547"/>
            <a:ext cx="10864014" cy="2664183"/>
          </a:xfrm>
          <a:prstGeom prst="rect">
            <a:avLst/>
          </a:prstGeom>
        </p:spPr>
      </p:pic>
    </p:spTree>
    <p:extLst>
      <p:ext uri="{BB962C8B-B14F-4D97-AF65-F5344CB8AC3E}">
        <p14:creationId xmlns:p14="http://schemas.microsoft.com/office/powerpoint/2010/main" val="240649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BCF683-90B4-45EC-87F1-261E89A26DF8}"/>
              </a:ext>
            </a:extLst>
          </p:cNvPr>
          <p:cNvSpPr>
            <a:spLocks noGrp="1"/>
          </p:cNvSpPr>
          <p:nvPr>
            <p:ph type="title"/>
          </p:nvPr>
        </p:nvSpPr>
        <p:spPr/>
        <p:txBody>
          <a:bodyPr/>
          <a:lstStyle/>
          <a:p>
            <a:r>
              <a:rPr lang="tr-TR" dirty="0"/>
              <a:t>AVESİS</a:t>
            </a:r>
          </a:p>
        </p:txBody>
      </p:sp>
      <p:sp>
        <p:nvSpPr>
          <p:cNvPr id="4" name="Slayt Numarası Yer Tutucusu 3">
            <a:extLst>
              <a:ext uri="{FF2B5EF4-FFF2-40B4-BE49-F238E27FC236}">
                <a16:creationId xmlns:a16="http://schemas.microsoft.com/office/drawing/2014/main" id="{9A8794D7-3EF0-4B6F-8EFE-2A24D3F46FEF}"/>
              </a:ext>
            </a:extLst>
          </p:cNvPr>
          <p:cNvSpPr>
            <a:spLocks noGrp="1"/>
          </p:cNvSpPr>
          <p:nvPr>
            <p:ph type="sldNum" sz="quarter" idx="12"/>
          </p:nvPr>
        </p:nvSpPr>
        <p:spPr/>
        <p:txBody>
          <a:bodyPr/>
          <a:lstStyle/>
          <a:p>
            <a:fld id="{CF8EA236-263A-8E4B-A919-97FD95326A6F}" type="slidenum">
              <a:rPr lang="tr-TR" smtClean="0"/>
              <a:t>22</a:t>
            </a:fld>
            <a:endParaRPr lang="tr-TR"/>
          </a:p>
        </p:txBody>
      </p:sp>
      <p:pic>
        <p:nvPicPr>
          <p:cNvPr id="5" name="Picture 10">
            <a:extLst>
              <a:ext uri="{FF2B5EF4-FFF2-40B4-BE49-F238E27FC236}">
                <a16:creationId xmlns:a16="http://schemas.microsoft.com/office/drawing/2014/main" id="{B1DCB717-6F12-4895-8A84-4DDE23414EC0}"/>
              </a:ext>
            </a:extLst>
          </p:cNvPr>
          <p:cNvPicPr>
            <a:picLocks noChangeAspect="1"/>
          </p:cNvPicPr>
          <p:nvPr/>
        </p:nvPicPr>
        <p:blipFill>
          <a:blip r:embed="rId2"/>
          <a:stretch>
            <a:fillRect/>
          </a:stretch>
        </p:blipFill>
        <p:spPr>
          <a:xfrm>
            <a:off x="838200" y="2236600"/>
            <a:ext cx="10941114" cy="2705174"/>
          </a:xfrm>
          <a:prstGeom prst="rect">
            <a:avLst/>
          </a:prstGeom>
        </p:spPr>
      </p:pic>
    </p:spTree>
    <p:extLst>
      <p:ext uri="{BB962C8B-B14F-4D97-AF65-F5344CB8AC3E}">
        <p14:creationId xmlns:p14="http://schemas.microsoft.com/office/powerpoint/2010/main" val="216843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578E33-BE57-4C28-A4B8-E481336FA798}"/>
              </a:ext>
            </a:extLst>
          </p:cNvPr>
          <p:cNvSpPr>
            <a:spLocks noGrp="1"/>
          </p:cNvSpPr>
          <p:nvPr>
            <p:ph type="title"/>
          </p:nvPr>
        </p:nvSpPr>
        <p:spPr/>
        <p:txBody>
          <a:bodyPr/>
          <a:lstStyle/>
          <a:p>
            <a:r>
              <a:rPr lang="tr-TR" dirty="0"/>
              <a:t>AVESİS</a:t>
            </a:r>
          </a:p>
        </p:txBody>
      </p:sp>
      <p:sp>
        <p:nvSpPr>
          <p:cNvPr id="4" name="Slayt Numarası Yer Tutucusu 3">
            <a:extLst>
              <a:ext uri="{FF2B5EF4-FFF2-40B4-BE49-F238E27FC236}">
                <a16:creationId xmlns:a16="http://schemas.microsoft.com/office/drawing/2014/main" id="{934732CB-044C-41BE-9A76-6F16A825E6F2}"/>
              </a:ext>
            </a:extLst>
          </p:cNvPr>
          <p:cNvSpPr>
            <a:spLocks noGrp="1"/>
          </p:cNvSpPr>
          <p:nvPr>
            <p:ph type="sldNum" sz="quarter" idx="12"/>
          </p:nvPr>
        </p:nvSpPr>
        <p:spPr/>
        <p:txBody>
          <a:bodyPr/>
          <a:lstStyle/>
          <a:p>
            <a:fld id="{CF8EA236-263A-8E4B-A919-97FD95326A6F}" type="slidenum">
              <a:rPr lang="tr-TR" smtClean="0"/>
              <a:t>23</a:t>
            </a:fld>
            <a:endParaRPr lang="tr-TR"/>
          </a:p>
        </p:txBody>
      </p:sp>
      <p:pic>
        <p:nvPicPr>
          <p:cNvPr id="5" name="Picture 8">
            <a:extLst>
              <a:ext uri="{FF2B5EF4-FFF2-40B4-BE49-F238E27FC236}">
                <a16:creationId xmlns:a16="http://schemas.microsoft.com/office/drawing/2014/main" id="{95E72BFD-B913-4610-81CA-880042F35AC2}"/>
              </a:ext>
            </a:extLst>
          </p:cNvPr>
          <p:cNvPicPr>
            <a:picLocks noChangeAspect="1"/>
          </p:cNvPicPr>
          <p:nvPr/>
        </p:nvPicPr>
        <p:blipFill rotWithShape="1">
          <a:blip r:embed="rId2"/>
          <a:srcRect r="50329"/>
          <a:stretch/>
        </p:blipFill>
        <p:spPr>
          <a:xfrm>
            <a:off x="213968" y="1923680"/>
            <a:ext cx="5923698" cy="3628417"/>
          </a:xfrm>
          <a:prstGeom prst="rect">
            <a:avLst/>
          </a:prstGeom>
        </p:spPr>
      </p:pic>
      <p:pic>
        <p:nvPicPr>
          <p:cNvPr id="6" name="Picture 8">
            <a:extLst>
              <a:ext uri="{FF2B5EF4-FFF2-40B4-BE49-F238E27FC236}">
                <a16:creationId xmlns:a16="http://schemas.microsoft.com/office/drawing/2014/main" id="{6097875D-C996-47C1-B0E4-1CDA5809764B}"/>
              </a:ext>
            </a:extLst>
          </p:cNvPr>
          <p:cNvPicPr>
            <a:picLocks noGrp="1" noChangeAspect="1"/>
          </p:cNvPicPr>
          <p:nvPr>
            <p:ph idx="1"/>
          </p:nvPr>
        </p:nvPicPr>
        <p:blipFill rotWithShape="1">
          <a:blip r:embed="rId2"/>
          <a:srcRect l="50000"/>
          <a:stretch/>
        </p:blipFill>
        <p:spPr>
          <a:xfrm>
            <a:off x="6455539" y="1923680"/>
            <a:ext cx="5399500" cy="3628417"/>
          </a:xfrm>
          <a:prstGeom prst="rect">
            <a:avLst/>
          </a:prstGeom>
        </p:spPr>
      </p:pic>
    </p:spTree>
    <p:extLst>
      <p:ext uri="{BB962C8B-B14F-4D97-AF65-F5344CB8AC3E}">
        <p14:creationId xmlns:p14="http://schemas.microsoft.com/office/powerpoint/2010/main" val="421192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27E933-E613-4FC0-A36F-A75A47B5AFC6}"/>
              </a:ext>
            </a:extLst>
          </p:cNvPr>
          <p:cNvSpPr>
            <a:spLocks noGrp="1"/>
          </p:cNvSpPr>
          <p:nvPr>
            <p:ph type="title"/>
          </p:nvPr>
        </p:nvSpPr>
        <p:spPr/>
        <p:txBody>
          <a:bodyPr/>
          <a:lstStyle/>
          <a:p>
            <a:r>
              <a:rPr lang="tr-TR" dirty="0"/>
              <a:t>Dış Kaynaklı Proje Süreçleri Yönetim Sistemi - DAPSİS </a:t>
            </a:r>
          </a:p>
        </p:txBody>
      </p:sp>
      <p:sp>
        <p:nvSpPr>
          <p:cNvPr id="3" name="İçerik Yer Tutucusu 2">
            <a:extLst>
              <a:ext uri="{FF2B5EF4-FFF2-40B4-BE49-F238E27FC236}">
                <a16:creationId xmlns:a16="http://schemas.microsoft.com/office/drawing/2014/main" id="{D351E404-6CD6-4D7C-833F-9686B23BE12B}"/>
              </a:ext>
            </a:extLst>
          </p:cNvPr>
          <p:cNvSpPr>
            <a:spLocks noGrp="1"/>
          </p:cNvSpPr>
          <p:nvPr>
            <p:ph idx="1"/>
          </p:nvPr>
        </p:nvSpPr>
        <p:spPr>
          <a:xfrm>
            <a:off x="838200" y="2227430"/>
            <a:ext cx="10515600" cy="4351338"/>
          </a:xfrm>
        </p:spPr>
        <p:txBody>
          <a:bodyPr/>
          <a:lstStyle/>
          <a:p>
            <a:r>
              <a:rPr lang="tr-TR" dirty="0"/>
              <a:t>Yürütücüsü DEÜ’de olan projeler için yürütücü girişi</a:t>
            </a:r>
          </a:p>
          <a:p>
            <a:r>
              <a:rPr lang="tr-TR" dirty="0"/>
              <a:t>Yürütücüsü DEÜ dışında olan projeler için araştırmacı girişi</a:t>
            </a:r>
          </a:p>
          <a:p>
            <a:endParaRPr lang="tr-TR" dirty="0">
              <a:solidFill>
                <a:srgbClr val="FF0000"/>
              </a:solidFill>
            </a:endParaRPr>
          </a:p>
          <a:p>
            <a:endParaRPr lang="tr-TR" dirty="0">
              <a:solidFill>
                <a:srgbClr val="FF0000"/>
              </a:solidFill>
            </a:endParaRPr>
          </a:p>
          <a:p>
            <a:r>
              <a:rPr lang="tr-TR" dirty="0" err="1">
                <a:solidFill>
                  <a:srgbClr val="FF0000"/>
                </a:solidFill>
              </a:rPr>
              <a:t>DAPSİS’te</a:t>
            </a:r>
            <a:r>
              <a:rPr lang="tr-TR" dirty="0">
                <a:solidFill>
                  <a:srgbClr val="FF0000"/>
                </a:solidFill>
              </a:rPr>
              <a:t> tanımlanan projeler </a:t>
            </a:r>
            <a:r>
              <a:rPr lang="tr-TR" dirty="0" err="1">
                <a:solidFill>
                  <a:srgbClr val="FF0000"/>
                </a:solidFill>
              </a:rPr>
              <a:t>AVESİS’e</a:t>
            </a:r>
            <a:r>
              <a:rPr lang="tr-TR" dirty="0">
                <a:solidFill>
                  <a:srgbClr val="FF0000"/>
                </a:solidFill>
              </a:rPr>
              <a:t> aktarılabilir.</a:t>
            </a:r>
          </a:p>
          <a:p>
            <a:endParaRPr lang="tr-TR" dirty="0"/>
          </a:p>
        </p:txBody>
      </p:sp>
      <p:sp>
        <p:nvSpPr>
          <p:cNvPr id="4" name="Slayt Numarası Yer Tutucusu 3">
            <a:extLst>
              <a:ext uri="{FF2B5EF4-FFF2-40B4-BE49-F238E27FC236}">
                <a16:creationId xmlns:a16="http://schemas.microsoft.com/office/drawing/2014/main" id="{D8B91D4E-5C01-4C9D-9AF5-D85AE27F910C}"/>
              </a:ext>
            </a:extLst>
          </p:cNvPr>
          <p:cNvSpPr>
            <a:spLocks noGrp="1"/>
          </p:cNvSpPr>
          <p:nvPr>
            <p:ph type="sldNum" sz="quarter" idx="12"/>
          </p:nvPr>
        </p:nvSpPr>
        <p:spPr/>
        <p:txBody>
          <a:bodyPr/>
          <a:lstStyle/>
          <a:p>
            <a:fld id="{CF8EA236-263A-8E4B-A919-97FD95326A6F}" type="slidenum">
              <a:rPr lang="tr-TR" smtClean="0"/>
              <a:t>24</a:t>
            </a:fld>
            <a:endParaRPr lang="tr-TR"/>
          </a:p>
        </p:txBody>
      </p:sp>
    </p:spTree>
    <p:extLst>
      <p:ext uri="{BB962C8B-B14F-4D97-AF65-F5344CB8AC3E}">
        <p14:creationId xmlns:p14="http://schemas.microsoft.com/office/powerpoint/2010/main" val="259512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FAFF84-A4E2-4CB5-BFCE-849ABDCE2737}"/>
              </a:ext>
            </a:extLst>
          </p:cNvPr>
          <p:cNvSpPr>
            <a:spLocks noGrp="1"/>
          </p:cNvSpPr>
          <p:nvPr>
            <p:ph type="title"/>
          </p:nvPr>
        </p:nvSpPr>
        <p:spPr/>
        <p:txBody>
          <a:bodyPr/>
          <a:lstStyle/>
          <a:p>
            <a:r>
              <a:rPr lang="tr-TR" dirty="0"/>
              <a:t>Dış Kaynaklı Proje Süreçleri Yönetim Sistemi - DAPSİS </a:t>
            </a:r>
          </a:p>
        </p:txBody>
      </p:sp>
      <p:sp>
        <p:nvSpPr>
          <p:cNvPr id="4" name="Slayt Numarası Yer Tutucusu 3">
            <a:extLst>
              <a:ext uri="{FF2B5EF4-FFF2-40B4-BE49-F238E27FC236}">
                <a16:creationId xmlns:a16="http://schemas.microsoft.com/office/drawing/2014/main" id="{8823FAFC-23BD-4C2A-BE07-C76944B73510}"/>
              </a:ext>
            </a:extLst>
          </p:cNvPr>
          <p:cNvSpPr>
            <a:spLocks noGrp="1"/>
          </p:cNvSpPr>
          <p:nvPr>
            <p:ph type="sldNum" sz="quarter" idx="12"/>
          </p:nvPr>
        </p:nvSpPr>
        <p:spPr/>
        <p:txBody>
          <a:bodyPr/>
          <a:lstStyle/>
          <a:p>
            <a:fld id="{CF8EA236-263A-8E4B-A919-97FD95326A6F}" type="slidenum">
              <a:rPr lang="tr-TR" smtClean="0"/>
              <a:t>25</a:t>
            </a:fld>
            <a:endParaRPr lang="tr-TR"/>
          </a:p>
        </p:txBody>
      </p:sp>
      <p:pic>
        <p:nvPicPr>
          <p:cNvPr id="5" name="Picture 8">
            <a:extLst>
              <a:ext uri="{FF2B5EF4-FFF2-40B4-BE49-F238E27FC236}">
                <a16:creationId xmlns:a16="http://schemas.microsoft.com/office/drawing/2014/main" id="{4A48B0C4-233D-40C6-862D-E6A1BF58C2E1}"/>
              </a:ext>
            </a:extLst>
          </p:cNvPr>
          <p:cNvPicPr>
            <a:picLocks noChangeAspect="1"/>
          </p:cNvPicPr>
          <p:nvPr/>
        </p:nvPicPr>
        <p:blipFill rotWithShape="1">
          <a:blip r:embed="rId2"/>
          <a:srcRect r="50783"/>
          <a:stretch/>
        </p:blipFill>
        <p:spPr>
          <a:xfrm>
            <a:off x="379006" y="1949205"/>
            <a:ext cx="5371164" cy="3493895"/>
          </a:xfrm>
          <a:prstGeom prst="rect">
            <a:avLst/>
          </a:prstGeom>
        </p:spPr>
      </p:pic>
      <p:pic>
        <p:nvPicPr>
          <p:cNvPr id="6" name="Picture 6">
            <a:extLst>
              <a:ext uri="{FF2B5EF4-FFF2-40B4-BE49-F238E27FC236}">
                <a16:creationId xmlns:a16="http://schemas.microsoft.com/office/drawing/2014/main" id="{84E1D361-9AF4-4D59-8037-1DA22289DA16}"/>
              </a:ext>
            </a:extLst>
          </p:cNvPr>
          <p:cNvPicPr>
            <a:picLocks noChangeAspect="1"/>
          </p:cNvPicPr>
          <p:nvPr/>
        </p:nvPicPr>
        <p:blipFill rotWithShape="1">
          <a:blip r:embed="rId3"/>
          <a:srcRect b="11700"/>
          <a:stretch/>
        </p:blipFill>
        <p:spPr>
          <a:xfrm>
            <a:off x="5992963" y="1949205"/>
            <a:ext cx="5598607" cy="3493895"/>
          </a:xfrm>
          <a:prstGeom prst="rect">
            <a:avLst/>
          </a:prstGeom>
        </p:spPr>
      </p:pic>
    </p:spTree>
    <p:extLst>
      <p:ext uri="{BB962C8B-B14F-4D97-AF65-F5344CB8AC3E}">
        <p14:creationId xmlns:p14="http://schemas.microsoft.com/office/powerpoint/2010/main" val="206958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3D6026-B9B0-459E-A45E-3A79B5716CB3}"/>
              </a:ext>
            </a:extLst>
          </p:cNvPr>
          <p:cNvSpPr>
            <a:spLocks noGrp="1"/>
          </p:cNvSpPr>
          <p:nvPr>
            <p:ph type="title"/>
          </p:nvPr>
        </p:nvSpPr>
        <p:spPr>
          <a:xfrm>
            <a:off x="838200" y="393143"/>
            <a:ext cx="8317089" cy="1325563"/>
          </a:xfrm>
        </p:spPr>
        <p:txBody>
          <a:bodyPr>
            <a:normAutofit/>
          </a:bodyPr>
          <a:lstStyle/>
          <a:p>
            <a:r>
              <a:rPr lang="tr-TR" dirty="0"/>
              <a:t>DEÜ BAP Süreçleri Yönetim Sistemi - BAPSİS</a:t>
            </a:r>
          </a:p>
        </p:txBody>
      </p:sp>
      <p:sp>
        <p:nvSpPr>
          <p:cNvPr id="3" name="İçerik Yer Tutucusu 2">
            <a:extLst>
              <a:ext uri="{FF2B5EF4-FFF2-40B4-BE49-F238E27FC236}">
                <a16:creationId xmlns:a16="http://schemas.microsoft.com/office/drawing/2014/main" id="{AAB900AE-9A5A-4DDF-801E-279ADD31F900}"/>
              </a:ext>
            </a:extLst>
          </p:cNvPr>
          <p:cNvSpPr>
            <a:spLocks noGrp="1"/>
          </p:cNvSpPr>
          <p:nvPr>
            <p:ph idx="1"/>
          </p:nvPr>
        </p:nvSpPr>
        <p:spPr>
          <a:xfrm>
            <a:off x="838200" y="2005012"/>
            <a:ext cx="10515600" cy="3578207"/>
          </a:xfrm>
        </p:spPr>
        <p:txBody>
          <a:bodyPr/>
          <a:lstStyle/>
          <a:p>
            <a:r>
              <a:rPr lang="tr-TR" dirty="0" err="1"/>
              <a:t>BAPSİS’te</a:t>
            </a:r>
            <a:r>
              <a:rPr lang="tr-TR" dirty="0"/>
              <a:t> tanımlanan projeler </a:t>
            </a:r>
            <a:r>
              <a:rPr lang="tr-TR" dirty="0" err="1"/>
              <a:t>AVESİS’e</a:t>
            </a:r>
            <a:r>
              <a:rPr lang="tr-TR" dirty="0"/>
              <a:t> aktarılır.</a:t>
            </a:r>
          </a:p>
          <a:p>
            <a:endParaRPr lang="tr-TR" dirty="0"/>
          </a:p>
          <a:p>
            <a:r>
              <a:rPr lang="tr-TR" dirty="0"/>
              <a:t>AVESİS ve YÖKSİS ortamlarındaki</a:t>
            </a:r>
          </a:p>
          <a:p>
            <a:pPr lvl="1"/>
            <a:r>
              <a:rPr lang="tr-TR" dirty="0"/>
              <a:t>Profil bilgileri</a:t>
            </a:r>
          </a:p>
          <a:p>
            <a:pPr lvl="1"/>
            <a:r>
              <a:rPr lang="tr-TR" dirty="0"/>
              <a:t>Kimlik ve İletişim Bilgileri</a:t>
            </a:r>
          </a:p>
          <a:p>
            <a:pPr lvl="1"/>
            <a:r>
              <a:rPr lang="tr-TR" dirty="0"/>
              <a:t>Araştırma alanları (YÖKSİS, Üniversite)</a:t>
            </a:r>
          </a:p>
          <a:p>
            <a:pPr lvl="1"/>
            <a:r>
              <a:rPr lang="tr-TR" dirty="0"/>
              <a:t>Yayın bilgileri eksikleri BAP başvurularında önemlidir.</a:t>
            </a:r>
          </a:p>
          <a:p>
            <a:endParaRPr lang="tr-TR" dirty="0"/>
          </a:p>
        </p:txBody>
      </p:sp>
      <p:sp>
        <p:nvSpPr>
          <p:cNvPr id="4" name="Slayt Numarası Yer Tutucusu 3">
            <a:extLst>
              <a:ext uri="{FF2B5EF4-FFF2-40B4-BE49-F238E27FC236}">
                <a16:creationId xmlns:a16="http://schemas.microsoft.com/office/drawing/2014/main" id="{ECA9C3C6-F859-4CCA-A6E9-73C4D0554E16}"/>
              </a:ext>
            </a:extLst>
          </p:cNvPr>
          <p:cNvSpPr>
            <a:spLocks noGrp="1"/>
          </p:cNvSpPr>
          <p:nvPr>
            <p:ph type="sldNum" sz="quarter" idx="12"/>
          </p:nvPr>
        </p:nvSpPr>
        <p:spPr/>
        <p:txBody>
          <a:bodyPr/>
          <a:lstStyle/>
          <a:p>
            <a:fld id="{CF8EA236-263A-8E4B-A919-97FD95326A6F}" type="slidenum">
              <a:rPr lang="tr-TR" smtClean="0"/>
              <a:t>26</a:t>
            </a:fld>
            <a:endParaRPr lang="tr-TR"/>
          </a:p>
        </p:txBody>
      </p:sp>
      <p:pic>
        <p:nvPicPr>
          <p:cNvPr id="5" name="Resim 4">
            <a:extLst>
              <a:ext uri="{FF2B5EF4-FFF2-40B4-BE49-F238E27FC236}">
                <a16:creationId xmlns:a16="http://schemas.microsoft.com/office/drawing/2014/main" id="{AE70D339-06AD-4F28-9B06-A3E5286C54F1}"/>
              </a:ext>
            </a:extLst>
          </p:cNvPr>
          <p:cNvPicPr>
            <a:picLocks noChangeAspect="1"/>
          </p:cNvPicPr>
          <p:nvPr/>
        </p:nvPicPr>
        <p:blipFill rotWithShape="1">
          <a:blip r:embed="rId2"/>
          <a:srcRect b="14047"/>
          <a:stretch/>
        </p:blipFill>
        <p:spPr>
          <a:xfrm>
            <a:off x="8924687" y="3362060"/>
            <a:ext cx="2988398" cy="1857621"/>
          </a:xfrm>
          <a:prstGeom prst="rect">
            <a:avLst/>
          </a:prstGeom>
        </p:spPr>
      </p:pic>
      <p:pic>
        <p:nvPicPr>
          <p:cNvPr id="6" name="Resim 5">
            <a:extLst>
              <a:ext uri="{FF2B5EF4-FFF2-40B4-BE49-F238E27FC236}">
                <a16:creationId xmlns:a16="http://schemas.microsoft.com/office/drawing/2014/main" id="{84C61ABB-255F-4F28-B4AA-1564374658F3}"/>
              </a:ext>
            </a:extLst>
          </p:cNvPr>
          <p:cNvPicPr>
            <a:picLocks noChangeAspect="1"/>
          </p:cNvPicPr>
          <p:nvPr/>
        </p:nvPicPr>
        <p:blipFill>
          <a:blip r:embed="rId3"/>
          <a:stretch>
            <a:fillRect/>
          </a:stretch>
        </p:blipFill>
        <p:spPr>
          <a:xfrm>
            <a:off x="8983727" y="1933833"/>
            <a:ext cx="2478327" cy="710876"/>
          </a:xfrm>
          <a:prstGeom prst="rect">
            <a:avLst/>
          </a:prstGeom>
        </p:spPr>
      </p:pic>
      <p:sp>
        <p:nvSpPr>
          <p:cNvPr id="7" name="TextBox 5">
            <a:extLst>
              <a:ext uri="{FF2B5EF4-FFF2-40B4-BE49-F238E27FC236}">
                <a16:creationId xmlns:a16="http://schemas.microsoft.com/office/drawing/2014/main" id="{EE91A853-7853-4D87-B07D-73289EA15598}"/>
              </a:ext>
            </a:extLst>
          </p:cNvPr>
          <p:cNvSpPr txBox="1"/>
          <p:nvPr/>
        </p:nvSpPr>
        <p:spPr>
          <a:xfrm>
            <a:off x="8983727" y="2855375"/>
            <a:ext cx="2741156" cy="384721"/>
          </a:xfrm>
          <a:prstGeom prst="rect">
            <a:avLst/>
          </a:prstGeom>
          <a:noFill/>
        </p:spPr>
        <p:txBody>
          <a:bodyPr wrap="square">
            <a:spAutoFit/>
          </a:bodyPr>
          <a:lstStyle/>
          <a:p>
            <a:r>
              <a:rPr lang="en-US" sz="1900" dirty="0">
                <a:solidFill>
                  <a:srgbClr val="C00000"/>
                </a:solidFill>
              </a:rPr>
              <a:t>https://bapsis.deu.edu.tr/</a:t>
            </a:r>
          </a:p>
        </p:txBody>
      </p:sp>
    </p:spTree>
    <p:extLst>
      <p:ext uri="{BB962C8B-B14F-4D97-AF65-F5344CB8AC3E}">
        <p14:creationId xmlns:p14="http://schemas.microsoft.com/office/powerpoint/2010/main" val="1900197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705D07-BB4D-4548-8084-8A61210C28CE}"/>
              </a:ext>
            </a:extLst>
          </p:cNvPr>
          <p:cNvSpPr>
            <a:spLocks noGrp="1"/>
          </p:cNvSpPr>
          <p:nvPr>
            <p:ph type="title"/>
          </p:nvPr>
        </p:nvSpPr>
        <p:spPr>
          <a:xfrm>
            <a:off x="749004" y="382936"/>
            <a:ext cx="8815754" cy="1325563"/>
          </a:xfrm>
        </p:spPr>
        <p:txBody>
          <a:bodyPr>
            <a:normAutofit/>
          </a:bodyPr>
          <a:lstStyle/>
          <a:p>
            <a:r>
              <a:rPr lang="tr-TR" dirty="0"/>
              <a:t>DEÜ BAP Başvurusu ve Değerlendirme Süreci</a:t>
            </a:r>
          </a:p>
        </p:txBody>
      </p:sp>
      <p:sp>
        <p:nvSpPr>
          <p:cNvPr id="4" name="Slayt Numarası Yer Tutucusu 3">
            <a:extLst>
              <a:ext uri="{FF2B5EF4-FFF2-40B4-BE49-F238E27FC236}">
                <a16:creationId xmlns:a16="http://schemas.microsoft.com/office/drawing/2014/main" id="{87886EEF-F2D2-4D12-8E88-0F9727CBEA8C}"/>
              </a:ext>
            </a:extLst>
          </p:cNvPr>
          <p:cNvSpPr>
            <a:spLocks noGrp="1"/>
          </p:cNvSpPr>
          <p:nvPr>
            <p:ph type="sldNum" sz="quarter" idx="12"/>
          </p:nvPr>
        </p:nvSpPr>
        <p:spPr/>
        <p:txBody>
          <a:bodyPr/>
          <a:lstStyle/>
          <a:p>
            <a:fld id="{CF8EA236-263A-8E4B-A919-97FD95326A6F}" type="slidenum">
              <a:rPr lang="tr-TR" smtClean="0"/>
              <a:t>27</a:t>
            </a:fld>
            <a:endParaRPr lang="tr-TR"/>
          </a:p>
        </p:txBody>
      </p:sp>
      <p:pic>
        <p:nvPicPr>
          <p:cNvPr id="6" name="Picture 2" descr="http://www.crim.ncsu.edu/sites/default/themes/CRIM/images/people_icon.png">
            <a:extLst>
              <a:ext uri="{FF2B5EF4-FFF2-40B4-BE49-F238E27FC236}">
                <a16:creationId xmlns:a16="http://schemas.microsoft.com/office/drawing/2014/main" id="{CE2965E2-B140-427A-AC77-4A064AF6B3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351" y="2330303"/>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1D80E17E-4A1B-400D-928C-44DA323F9F66}"/>
              </a:ext>
            </a:extLst>
          </p:cNvPr>
          <p:cNvSpPr/>
          <p:nvPr/>
        </p:nvSpPr>
        <p:spPr>
          <a:xfrm>
            <a:off x="2105236" y="2172618"/>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a:t>Proje Ofisi</a:t>
            </a:r>
          </a:p>
        </p:txBody>
      </p:sp>
      <p:sp>
        <p:nvSpPr>
          <p:cNvPr id="8" name="Dikdörtgen 7">
            <a:extLst>
              <a:ext uri="{FF2B5EF4-FFF2-40B4-BE49-F238E27FC236}">
                <a16:creationId xmlns:a16="http://schemas.microsoft.com/office/drawing/2014/main" id="{E200196F-A2E1-49E1-8626-24D29922BB3C}"/>
              </a:ext>
            </a:extLst>
          </p:cNvPr>
          <p:cNvSpPr/>
          <p:nvPr/>
        </p:nvSpPr>
        <p:spPr>
          <a:xfrm>
            <a:off x="4617877" y="2178171"/>
            <a:ext cx="1368152" cy="43204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buNone/>
            </a:pPr>
            <a:r>
              <a:rPr lang="tr-TR" sz="1200" dirty="0"/>
              <a:t>Koordinatör</a:t>
            </a:r>
          </a:p>
        </p:txBody>
      </p:sp>
      <p:sp>
        <p:nvSpPr>
          <p:cNvPr id="9" name="Dikdörtgen 8">
            <a:extLst>
              <a:ext uri="{FF2B5EF4-FFF2-40B4-BE49-F238E27FC236}">
                <a16:creationId xmlns:a16="http://schemas.microsoft.com/office/drawing/2014/main" id="{49C919B3-B1F9-4634-9EAF-FC368A9EEC3E}"/>
              </a:ext>
            </a:extLst>
          </p:cNvPr>
          <p:cNvSpPr/>
          <p:nvPr/>
        </p:nvSpPr>
        <p:spPr>
          <a:xfrm>
            <a:off x="6915907" y="3039535"/>
            <a:ext cx="1368152" cy="43204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200" dirty="0"/>
              <a:t>Hakem</a:t>
            </a:r>
          </a:p>
        </p:txBody>
      </p:sp>
      <p:sp>
        <p:nvSpPr>
          <p:cNvPr id="10" name="Dikdörtgen 9">
            <a:extLst>
              <a:ext uri="{FF2B5EF4-FFF2-40B4-BE49-F238E27FC236}">
                <a16:creationId xmlns:a16="http://schemas.microsoft.com/office/drawing/2014/main" id="{E1FB1E36-7160-4E27-8602-380F270008CB}"/>
              </a:ext>
            </a:extLst>
          </p:cNvPr>
          <p:cNvSpPr/>
          <p:nvPr/>
        </p:nvSpPr>
        <p:spPr>
          <a:xfrm>
            <a:off x="4630453" y="3981192"/>
            <a:ext cx="1368152" cy="4320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200" dirty="0"/>
              <a:t>Koordinatör</a:t>
            </a:r>
          </a:p>
        </p:txBody>
      </p:sp>
      <p:sp>
        <p:nvSpPr>
          <p:cNvPr id="11" name="Dikdörtgen 10">
            <a:extLst>
              <a:ext uri="{FF2B5EF4-FFF2-40B4-BE49-F238E27FC236}">
                <a16:creationId xmlns:a16="http://schemas.microsoft.com/office/drawing/2014/main" id="{F3598DF9-64E5-455E-B713-E36115C0FD77}"/>
              </a:ext>
            </a:extLst>
          </p:cNvPr>
          <p:cNvSpPr/>
          <p:nvPr/>
        </p:nvSpPr>
        <p:spPr>
          <a:xfrm>
            <a:off x="4617877" y="4773280"/>
            <a:ext cx="1368152" cy="432048"/>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Komisyon</a:t>
            </a:r>
          </a:p>
        </p:txBody>
      </p:sp>
      <p:sp>
        <p:nvSpPr>
          <p:cNvPr id="12" name="Elmas 11">
            <a:extLst>
              <a:ext uri="{FF2B5EF4-FFF2-40B4-BE49-F238E27FC236}">
                <a16:creationId xmlns:a16="http://schemas.microsoft.com/office/drawing/2014/main" id="{1197DFD9-A428-46E3-ADB1-9880ADD1878C}"/>
              </a:ext>
            </a:extLst>
          </p:cNvPr>
          <p:cNvSpPr/>
          <p:nvPr/>
        </p:nvSpPr>
        <p:spPr>
          <a:xfrm>
            <a:off x="6678573" y="4559814"/>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200" dirty="0"/>
              <a:t>Karar</a:t>
            </a:r>
          </a:p>
        </p:txBody>
      </p:sp>
      <p:sp>
        <p:nvSpPr>
          <p:cNvPr id="13" name="Sağ Ok 4">
            <a:extLst>
              <a:ext uri="{FF2B5EF4-FFF2-40B4-BE49-F238E27FC236}">
                <a16:creationId xmlns:a16="http://schemas.microsoft.com/office/drawing/2014/main" id="{CEF22E8B-BFC7-4ADA-83F7-1BCAB39BCD75}"/>
              </a:ext>
            </a:extLst>
          </p:cNvPr>
          <p:cNvSpPr/>
          <p:nvPr/>
        </p:nvSpPr>
        <p:spPr>
          <a:xfrm rot="20636966">
            <a:off x="1170891" y="2361850"/>
            <a:ext cx="684000" cy="1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Sağ Ok 13">
            <a:extLst>
              <a:ext uri="{FF2B5EF4-FFF2-40B4-BE49-F238E27FC236}">
                <a16:creationId xmlns:a16="http://schemas.microsoft.com/office/drawing/2014/main" id="{BD8E1F5E-C290-432D-B642-E0037DA2ACE7}"/>
              </a:ext>
            </a:extLst>
          </p:cNvPr>
          <p:cNvSpPr/>
          <p:nvPr/>
        </p:nvSpPr>
        <p:spPr>
          <a:xfrm>
            <a:off x="6102517" y="3139175"/>
            <a:ext cx="684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5" name="Sağ Ok 14">
            <a:extLst>
              <a:ext uri="{FF2B5EF4-FFF2-40B4-BE49-F238E27FC236}">
                <a16:creationId xmlns:a16="http://schemas.microsoft.com/office/drawing/2014/main" id="{8096E98C-F679-4F60-B0D7-E6D112DC090B}"/>
              </a:ext>
            </a:extLst>
          </p:cNvPr>
          <p:cNvSpPr/>
          <p:nvPr/>
        </p:nvSpPr>
        <p:spPr>
          <a:xfrm flipH="1">
            <a:off x="6102517" y="3291575"/>
            <a:ext cx="684000" cy="108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6" name="Sağ Ok 15">
            <a:extLst>
              <a:ext uri="{FF2B5EF4-FFF2-40B4-BE49-F238E27FC236}">
                <a16:creationId xmlns:a16="http://schemas.microsoft.com/office/drawing/2014/main" id="{09752570-9FFE-4E85-B69C-7C834B7E00A4}"/>
              </a:ext>
            </a:extLst>
          </p:cNvPr>
          <p:cNvSpPr/>
          <p:nvPr/>
        </p:nvSpPr>
        <p:spPr>
          <a:xfrm>
            <a:off x="3662258" y="2256656"/>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7" name="Sağ Ok 16">
            <a:extLst>
              <a:ext uri="{FF2B5EF4-FFF2-40B4-BE49-F238E27FC236}">
                <a16:creationId xmlns:a16="http://schemas.microsoft.com/office/drawing/2014/main" id="{CA0552EE-32EA-4593-B223-198192B01DA5}"/>
              </a:ext>
            </a:extLst>
          </p:cNvPr>
          <p:cNvSpPr/>
          <p:nvPr/>
        </p:nvSpPr>
        <p:spPr>
          <a:xfrm flipH="1">
            <a:off x="3653484" y="2430211"/>
            <a:ext cx="684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18" name="Sağ Ok 17">
            <a:extLst>
              <a:ext uri="{FF2B5EF4-FFF2-40B4-BE49-F238E27FC236}">
                <a16:creationId xmlns:a16="http://schemas.microsoft.com/office/drawing/2014/main" id="{836954A3-0CC4-41C8-A266-1CB7D925714A}"/>
              </a:ext>
            </a:extLst>
          </p:cNvPr>
          <p:cNvSpPr/>
          <p:nvPr/>
        </p:nvSpPr>
        <p:spPr>
          <a:xfrm rot="20650155" flipH="1">
            <a:off x="1170891" y="2541882"/>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9" name="Sağ Ok 18">
            <a:extLst>
              <a:ext uri="{FF2B5EF4-FFF2-40B4-BE49-F238E27FC236}">
                <a16:creationId xmlns:a16="http://schemas.microsoft.com/office/drawing/2014/main" id="{06264AD2-4275-4E44-8C48-CDEFDA6AF910}"/>
              </a:ext>
            </a:extLst>
          </p:cNvPr>
          <p:cNvSpPr/>
          <p:nvPr/>
        </p:nvSpPr>
        <p:spPr>
          <a:xfrm rot="16200000" flipH="1">
            <a:off x="5175953" y="2754227"/>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0" name="Sağ Ok 20">
            <a:extLst>
              <a:ext uri="{FF2B5EF4-FFF2-40B4-BE49-F238E27FC236}">
                <a16:creationId xmlns:a16="http://schemas.microsoft.com/office/drawing/2014/main" id="{D4B13935-8537-4D8E-A572-1E1972501C99}"/>
              </a:ext>
            </a:extLst>
          </p:cNvPr>
          <p:cNvSpPr/>
          <p:nvPr/>
        </p:nvSpPr>
        <p:spPr>
          <a:xfrm rot="16200000" flipH="1">
            <a:off x="5057572" y="3759608"/>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1" name="Sağ Ok 21">
            <a:extLst>
              <a:ext uri="{FF2B5EF4-FFF2-40B4-BE49-F238E27FC236}">
                <a16:creationId xmlns:a16="http://schemas.microsoft.com/office/drawing/2014/main" id="{B6A95DA1-251C-4C3E-B554-4B0431E1CFE3}"/>
              </a:ext>
            </a:extLst>
          </p:cNvPr>
          <p:cNvSpPr/>
          <p:nvPr/>
        </p:nvSpPr>
        <p:spPr>
          <a:xfrm rot="5400000" flipH="1" flipV="1">
            <a:off x="5273596" y="4551696"/>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3" name="Sağ Ok 23">
            <a:extLst>
              <a:ext uri="{FF2B5EF4-FFF2-40B4-BE49-F238E27FC236}">
                <a16:creationId xmlns:a16="http://schemas.microsoft.com/office/drawing/2014/main" id="{55C1DA51-AD20-4841-999E-D17E0EFFC47C}"/>
              </a:ext>
            </a:extLst>
          </p:cNvPr>
          <p:cNvSpPr/>
          <p:nvPr/>
        </p:nvSpPr>
        <p:spPr>
          <a:xfrm rot="5400000" flipH="1" flipV="1">
            <a:off x="5248507" y="3759608"/>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4" name="Sağ Ok 24">
            <a:extLst>
              <a:ext uri="{FF2B5EF4-FFF2-40B4-BE49-F238E27FC236}">
                <a16:creationId xmlns:a16="http://schemas.microsoft.com/office/drawing/2014/main" id="{17019070-36DF-4827-A48D-5EBE11A254F5}"/>
              </a:ext>
            </a:extLst>
          </p:cNvPr>
          <p:cNvSpPr/>
          <p:nvPr/>
        </p:nvSpPr>
        <p:spPr>
          <a:xfrm rot="296991" flipH="1" flipV="1">
            <a:off x="1169678" y="2964977"/>
            <a:ext cx="3312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5" name="Sağ Ok 30">
            <a:extLst>
              <a:ext uri="{FF2B5EF4-FFF2-40B4-BE49-F238E27FC236}">
                <a16:creationId xmlns:a16="http://schemas.microsoft.com/office/drawing/2014/main" id="{AEA060AB-F4AF-451D-B40A-940917DF0F3B}"/>
              </a:ext>
            </a:extLst>
          </p:cNvPr>
          <p:cNvSpPr/>
          <p:nvPr/>
        </p:nvSpPr>
        <p:spPr>
          <a:xfrm rot="9035082" flipH="1">
            <a:off x="7997216" y="4814414"/>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6" name="Metin kutusu 25">
            <a:extLst>
              <a:ext uri="{FF2B5EF4-FFF2-40B4-BE49-F238E27FC236}">
                <a16:creationId xmlns:a16="http://schemas.microsoft.com/office/drawing/2014/main" id="{2088AB71-53E3-4624-902A-3C49596B1BE3}"/>
              </a:ext>
            </a:extLst>
          </p:cNvPr>
          <p:cNvSpPr txBox="1"/>
          <p:nvPr/>
        </p:nvSpPr>
        <p:spPr>
          <a:xfrm>
            <a:off x="198351" y="4223864"/>
            <a:ext cx="2512611" cy="1015663"/>
          </a:xfrm>
          <a:prstGeom prst="rect">
            <a:avLst/>
          </a:prstGeom>
          <a:noFill/>
        </p:spPr>
        <p:txBody>
          <a:bodyPr wrap="none" rtlCol="0">
            <a:spAutoFit/>
          </a:bodyPr>
          <a:lstStyle/>
          <a:p>
            <a:pPr marL="228600" indent="-228600">
              <a:buClr>
                <a:srgbClr val="0070C0"/>
              </a:buClr>
              <a:buFont typeface="+mj-lt"/>
              <a:buAutoNum type="arabicPeriod"/>
            </a:pPr>
            <a:r>
              <a:rPr lang="tr-TR" sz="1200" b="1" dirty="0"/>
              <a:t>Ön Başvuru</a:t>
            </a:r>
          </a:p>
          <a:p>
            <a:pPr marL="228600" indent="-228600">
              <a:buClr>
                <a:srgbClr val="0070C0"/>
              </a:buClr>
              <a:buFont typeface="+mj-lt"/>
              <a:buAutoNum type="arabicPeriod"/>
            </a:pPr>
            <a:r>
              <a:rPr lang="tr-TR" sz="1200" b="1" dirty="0"/>
              <a:t>Başvuru</a:t>
            </a:r>
          </a:p>
          <a:p>
            <a:pPr marL="228600" indent="-228600">
              <a:buClr>
                <a:srgbClr val="0070C0"/>
              </a:buClr>
              <a:buFont typeface="+mj-lt"/>
              <a:buAutoNum type="arabicPeriod"/>
            </a:pPr>
            <a:r>
              <a:rPr lang="tr-TR" sz="1200" b="1" dirty="0"/>
              <a:t>Değerlendirmedeki Proje</a:t>
            </a:r>
          </a:p>
          <a:p>
            <a:pPr marL="228600" indent="-228600">
              <a:buClr>
                <a:srgbClr val="0070C0"/>
              </a:buClr>
              <a:buFont typeface="+mj-lt"/>
              <a:buAutoNum type="arabicPeriod"/>
            </a:pPr>
            <a:r>
              <a:rPr lang="tr-TR" sz="1200" b="1" dirty="0"/>
              <a:t>Kabul Edilen (Yürüyen) Proje</a:t>
            </a:r>
          </a:p>
          <a:p>
            <a:pPr marL="228600" indent="-228600">
              <a:buClr>
                <a:srgbClr val="0070C0"/>
              </a:buClr>
              <a:buFont typeface="+mj-lt"/>
              <a:buAutoNum type="arabicPeriod"/>
            </a:pPr>
            <a:r>
              <a:rPr lang="tr-TR" sz="1200" b="1" dirty="0"/>
              <a:t>Ret Edilen Proje</a:t>
            </a:r>
          </a:p>
        </p:txBody>
      </p:sp>
      <p:sp>
        <p:nvSpPr>
          <p:cNvPr id="27" name="Metin kutusu 26">
            <a:extLst>
              <a:ext uri="{FF2B5EF4-FFF2-40B4-BE49-F238E27FC236}">
                <a16:creationId xmlns:a16="http://schemas.microsoft.com/office/drawing/2014/main" id="{44B19138-9C8A-45AA-BC77-FDA1E2AAA2C6}"/>
              </a:ext>
            </a:extLst>
          </p:cNvPr>
          <p:cNvSpPr txBox="1"/>
          <p:nvPr/>
        </p:nvSpPr>
        <p:spPr>
          <a:xfrm>
            <a:off x="2180309" y="1887408"/>
            <a:ext cx="1290738" cy="276999"/>
          </a:xfrm>
          <a:prstGeom prst="rect">
            <a:avLst/>
          </a:prstGeom>
          <a:noFill/>
        </p:spPr>
        <p:txBody>
          <a:bodyPr wrap="none" rtlCol="0">
            <a:spAutoFit/>
          </a:bodyPr>
          <a:lstStyle/>
          <a:p>
            <a:pPr algn="ctr">
              <a:buClr>
                <a:srgbClr val="0070C0"/>
              </a:buClr>
              <a:buNone/>
            </a:pPr>
            <a:r>
              <a:rPr lang="tr-TR" sz="1200" dirty="0"/>
              <a:t>Biçimsel İnceleme</a:t>
            </a:r>
          </a:p>
        </p:txBody>
      </p:sp>
      <p:sp>
        <p:nvSpPr>
          <p:cNvPr id="28" name="Oval 27">
            <a:extLst>
              <a:ext uri="{FF2B5EF4-FFF2-40B4-BE49-F238E27FC236}">
                <a16:creationId xmlns:a16="http://schemas.microsoft.com/office/drawing/2014/main" id="{0646225D-9128-4176-BED0-4C5E6CD3EB88}"/>
              </a:ext>
            </a:extLst>
          </p:cNvPr>
          <p:cNvSpPr/>
          <p:nvPr/>
        </p:nvSpPr>
        <p:spPr>
          <a:xfrm>
            <a:off x="1228462" y="1962147"/>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1</a:t>
            </a:r>
          </a:p>
        </p:txBody>
      </p:sp>
      <p:sp>
        <p:nvSpPr>
          <p:cNvPr id="29" name="Oval 28">
            <a:extLst>
              <a:ext uri="{FF2B5EF4-FFF2-40B4-BE49-F238E27FC236}">
                <a16:creationId xmlns:a16="http://schemas.microsoft.com/office/drawing/2014/main" id="{42A08E44-1D03-4F9C-A1AB-64B457E1AC59}"/>
              </a:ext>
            </a:extLst>
          </p:cNvPr>
          <p:cNvSpPr/>
          <p:nvPr/>
        </p:nvSpPr>
        <p:spPr>
          <a:xfrm>
            <a:off x="3832378" y="1815399"/>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1</a:t>
            </a:r>
          </a:p>
        </p:txBody>
      </p:sp>
      <p:sp>
        <p:nvSpPr>
          <p:cNvPr id="30" name="Oval 29">
            <a:extLst>
              <a:ext uri="{FF2B5EF4-FFF2-40B4-BE49-F238E27FC236}">
                <a16:creationId xmlns:a16="http://schemas.microsoft.com/office/drawing/2014/main" id="{C5DC7480-7A71-44CA-ACBC-787D4240B94F}"/>
              </a:ext>
            </a:extLst>
          </p:cNvPr>
          <p:cNvSpPr/>
          <p:nvPr/>
        </p:nvSpPr>
        <p:spPr>
          <a:xfrm>
            <a:off x="8941888" y="5098319"/>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5</a:t>
            </a:r>
          </a:p>
        </p:txBody>
      </p:sp>
      <p:grpSp>
        <p:nvGrpSpPr>
          <p:cNvPr id="31" name="Grup 30">
            <a:extLst>
              <a:ext uri="{FF2B5EF4-FFF2-40B4-BE49-F238E27FC236}">
                <a16:creationId xmlns:a16="http://schemas.microsoft.com/office/drawing/2014/main" id="{68267D40-633D-4A6F-B49C-F4038418778E}"/>
              </a:ext>
            </a:extLst>
          </p:cNvPr>
          <p:cNvGrpSpPr/>
          <p:nvPr/>
        </p:nvGrpSpPr>
        <p:grpSpPr>
          <a:xfrm>
            <a:off x="6084477" y="2610219"/>
            <a:ext cx="720080" cy="343760"/>
            <a:chOff x="6444208" y="2207596"/>
            <a:chExt cx="720080" cy="343760"/>
          </a:xfrm>
        </p:grpSpPr>
        <p:sp>
          <p:nvSpPr>
            <p:cNvPr id="32" name="Oval 31">
              <a:extLst>
                <a:ext uri="{FF2B5EF4-FFF2-40B4-BE49-F238E27FC236}">
                  <a16:creationId xmlns:a16="http://schemas.microsoft.com/office/drawing/2014/main" id="{D7D5C6C6-C954-4815-8B21-5E609E9C073D}"/>
                </a:ext>
              </a:extLst>
            </p:cNvPr>
            <p:cNvSpPr/>
            <p:nvPr/>
          </p:nvSpPr>
          <p:spPr>
            <a:xfrm>
              <a:off x="644420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2</a:t>
              </a:r>
            </a:p>
          </p:txBody>
        </p:sp>
        <p:sp>
          <p:nvSpPr>
            <p:cNvPr id="33" name="Oval 32">
              <a:extLst>
                <a:ext uri="{FF2B5EF4-FFF2-40B4-BE49-F238E27FC236}">
                  <a16:creationId xmlns:a16="http://schemas.microsoft.com/office/drawing/2014/main" id="{528C207F-5D49-4071-B832-36E00DDECC46}"/>
                </a:ext>
              </a:extLst>
            </p:cNvPr>
            <p:cNvSpPr/>
            <p:nvPr/>
          </p:nvSpPr>
          <p:spPr>
            <a:xfrm>
              <a:off x="682052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3</a:t>
              </a:r>
            </a:p>
          </p:txBody>
        </p:sp>
      </p:grpSp>
      <p:sp>
        <p:nvSpPr>
          <p:cNvPr id="34" name="Sağ Ok 40">
            <a:extLst>
              <a:ext uri="{FF2B5EF4-FFF2-40B4-BE49-F238E27FC236}">
                <a16:creationId xmlns:a16="http://schemas.microsoft.com/office/drawing/2014/main" id="{41E2CAF3-3C32-4F35-9BE3-D832E7B5270C}"/>
              </a:ext>
            </a:extLst>
          </p:cNvPr>
          <p:cNvSpPr/>
          <p:nvPr/>
        </p:nvSpPr>
        <p:spPr>
          <a:xfrm rot="2053078">
            <a:off x="7997417" y="5155152"/>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5" name="Metin kutusu 34">
            <a:extLst>
              <a:ext uri="{FF2B5EF4-FFF2-40B4-BE49-F238E27FC236}">
                <a16:creationId xmlns:a16="http://schemas.microsoft.com/office/drawing/2014/main" id="{233F709A-AAF9-429C-A74E-523C263A801F}"/>
              </a:ext>
            </a:extLst>
          </p:cNvPr>
          <p:cNvSpPr txBox="1"/>
          <p:nvPr/>
        </p:nvSpPr>
        <p:spPr>
          <a:xfrm>
            <a:off x="8383142" y="5155812"/>
            <a:ext cx="402674" cy="276999"/>
          </a:xfrm>
          <a:prstGeom prst="rect">
            <a:avLst/>
          </a:prstGeom>
          <a:noFill/>
        </p:spPr>
        <p:txBody>
          <a:bodyPr wrap="none" rtlCol="0">
            <a:spAutoFit/>
          </a:bodyPr>
          <a:lstStyle/>
          <a:p>
            <a:pPr algn="ctr">
              <a:buClr>
                <a:srgbClr val="0070C0"/>
              </a:buClr>
              <a:buNone/>
            </a:pPr>
            <a:r>
              <a:rPr lang="tr-TR" sz="1200" dirty="0"/>
              <a:t>Ret</a:t>
            </a:r>
          </a:p>
        </p:txBody>
      </p:sp>
      <p:sp>
        <p:nvSpPr>
          <p:cNvPr id="36" name="Metin kutusu 35">
            <a:extLst>
              <a:ext uri="{FF2B5EF4-FFF2-40B4-BE49-F238E27FC236}">
                <a16:creationId xmlns:a16="http://schemas.microsoft.com/office/drawing/2014/main" id="{930091EB-F81F-4C06-B1EE-D6ED5B4960B3}"/>
              </a:ext>
            </a:extLst>
          </p:cNvPr>
          <p:cNvSpPr txBox="1"/>
          <p:nvPr/>
        </p:nvSpPr>
        <p:spPr>
          <a:xfrm>
            <a:off x="8315015" y="4557914"/>
            <a:ext cx="538929" cy="276999"/>
          </a:xfrm>
          <a:prstGeom prst="rect">
            <a:avLst/>
          </a:prstGeom>
          <a:noFill/>
        </p:spPr>
        <p:txBody>
          <a:bodyPr wrap="none" rtlCol="0">
            <a:spAutoFit/>
          </a:bodyPr>
          <a:lstStyle/>
          <a:p>
            <a:pPr algn="ctr">
              <a:buClr>
                <a:srgbClr val="0070C0"/>
              </a:buClr>
              <a:buNone/>
            </a:pPr>
            <a:r>
              <a:rPr lang="tr-TR" sz="1200" dirty="0"/>
              <a:t>Kabul</a:t>
            </a:r>
          </a:p>
        </p:txBody>
      </p:sp>
      <p:sp>
        <p:nvSpPr>
          <p:cNvPr id="37" name="Metin kutusu 36">
            <a:extLst>
              <a:ext uri="{FF2B5EF4-FFF2-40B4-BE49-F238E27FC236}">
                <a16:creationId xmlns:a16="http://schemas.microsoft.com/office/drawing/2014/main" id="{7950EFD3-D82F-4982-8C3F-4E777C96549A}"/>
              </a:ext>
            </a:extLst>
          </p:cNvPr>
          <p:cNvSpPr txBox="1"/>
          <p:nvPr/>
        </p:nvSpPr>
        <p:spPr>
          <a:xfrm rot="300000">
            <a:off x="2512957" y="3221258"/>
            <a:ext cx="740331" cy="276999"/>
          </a:xfrm>
          <a:prstGeom prst="rect">
            <a:avLst/>
          </a:prstGeom>
          <a:noFill/>
        </p:spPr>
        <p:txBody>
          <a:bodyPr wrap="none" rtlCol="0">
            <a:spAutoFit/>
          </a:bodyPr>
          <a:lstStyle/>
          <a:p>
            <a:pPr algn="ctr">
              <a:buClr>
                <a:srgbClr val="0070C0"/>
              </a:buClr>
              <a:buNone/>
            </a:pPr>
            <a:r>
              <a:rPr lang="tr-TR" sz="1200" dirty="0"/>
              <a:t>Revizyon</a:t>
            </a:r>
          </a:p>
        </p:txBody>
      </p:sp>
      <p:sp>
        <p:nvSpPr>
          <p:cNvPr id="38" name="Oval 37">
            <a:extLst>
              <a:ext uri="{FF2B5EF4-FFF2-40B4-BE49-F238E27FC236}">
                <a16:creationId xmlns:a16="http://schemas.microsoft.com/office/drawing/2014/main" id="{148B9C10-1AA8-44C3-A30F-8D24629B499B}"/>
              </a:ext>
            </a:extLst>
          </p:cNvPr>
          <p:cNvSpPr/>
          <p:nvPr/>
        </p:nvSpPr>
        <p:spPr>
          <a:xfrm>
            <a:off x="8941888" y="4524532"/>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a:t>4</a:t>
            </a:r>
          </a:p>
        </p:txBody>
      </p:sp>
      <p:sp>
        <p:nvSpPr>
          <p:cNvPr id="39" name="Sağ Ok 35">
            <a:extLst>
              <a:ext uri="{FF2B5EF4-FFF2-40B4-BE49-F238E27FC236}">
                <a16:creationId xmlns:a16="http://schemas.microsoft.com/office/drawing/2014/main" id="{4A9C07CD-476D-4C57-BC27-A66D353E0F49}"/>
              </a:ext>
            </a:extLst>
          </p:cNvPr>
          <p:cNvSpPr/>
          <p:nvPr/>
        </p:nvSpPr>
        <p:spPr>
          <a:xfrm rot="16200000" flipH="1">
            <a:off x="5057572" y="4551696"/>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0" name="Sağ Ok 46">
            <a:extLst>
              <a:ext uri="{FF2B5EF4-FFF2-40B4-BE49-F238E27FC236}">
                <a16:creationId xmlns:a16="http://schemas.microsoft.com/office/drawing/2014/main" id="{805A9E93-A12A-44F8-9A75-1C4636D85C42}"/>
              </a:ext>
            </a:extLst>
          </p:cNvPr>
          <p:cNvSpPr/>
          <p:nvPr/>
        </p:nvSpPr>
        <p:spPr>
          <a:xfrm rot="11100000" flipH="1" flipV="1">
            <a:off x="1170695" y="3117377"/>
            <a:ext cx="3312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1" name="Dikdörtgen 40">
            <a:extLst>
              <a:ext uri="{FF2B5EF4-FFF2-40B4-BE49-F238E27FC236}">
                <a16:creationId xmlns:a16="http://schemas.microsoft.com/office/drawing/2014/main" id="{7FD6CEA5-523B-4A8F-B129-B40B81EC25D2}"/>
              </a:ext>
            </a:extLst>
          </p:cNvPr>
          <p:cNvSpPr/>
          <p:nvPr/>
        </p:nvSpPr>
        <p:spPr>
          <a:xfrm>
            <a:off x="4617877" y="2969586"/>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a:t>Komisyon Üyesi</a:t>
            </a:r>
          </a:p>
          <a:p>
            <a:pPr algn="ctr">
              <a:buNone/>
            </a:pPr>
            <a:r>
              <a:rPr lang="tr-TR" sz="1200" dirty="0"/>
              <a:t>Alt Komisyon</a:t>
            </a:r>
          </a:p>
        </p:txBody>
      </p:sp>
      <p:sp>
        <p:nvSpPr>
          <p:cNvPr id="42" name="Sağ Ok 21">
            <a:extLst>
              <a:ext uri="{FF2B5EF4-FFF2-40B4-BE49-F238E27FC236}">
                <a16:creationId xmlns:a16="http://schemas.microsoft.com/office/drawing/2014/main" id="{19B08406-C63F-4C79-ABE0-C59647C8DFEB}"/>
              </a:ext>
            </a:extLst>
          </p:cNvPr>
          <p:cNvSpPr/>
          <p:nvPr/>
        </p:nvSpPr>
        <p:spPr>
          <a:xfrm rot="10800000" flipH="1" flipV="1">
            <a:off x="6265091" y="4935304"/>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pic>
        <p:nvPicPr>
          <p:cNvPr id="47" name="Resim 46">
            <a:extLst>
              <a:ext uri="{FF2B5EF4-FFF2-40B4-BE49-F238E27FC236}">
                <a16:creationId xmlns:a16="http://schemas.microsoft.com/office/drawing/2014/main" id="{72B0F1DA-1086-49FC-9AEA-14F82E9A506F}"/>
              </a:ext>
            </a:extLst>
          </p:cNvPr>
          <p:cNvPicPr>
            <a:picLocks noChangeAspect="1"/>
          </p:cNvPicPr>
          <p:nvPr/>
        </p:nvPicPr>
        <p:blipFill>
          <a:blip r:embed="rId3"/>
          <a:stretch>
            <a:fillRect/>
          </a:stretch>
        </p:blipFill>
        <p:spPr>
          <a:xfrm>
            <a:off x="9285648" y="3174555"/>
            <a:ext cx="2478327" cy="710876"/>
          </a:xfrm>
          <a:prstGeom prst="rect">
            <a:avLst/>
          </a:prstGeom>
        </p:spPr>
      </p:pic>
    </p:spTree>
    <p:extLst>
      <p:ext uri="{BB962C8B-B14F-4D97-AF65-F5344CB8AC3E}">
        <p14:creationId xmlns:p14="http://schemas.microsoft.com/office/powerpoint/2010/main" val="3648121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5E11CF3-B0E0-4CE1-A550-E0AD7774A177}"/>
              </a:ext>
            </a:extLst>
          </p:cNvPr>
          <p:cNvSpPr>
            <a:spLocks noGrp="1"/>
          </p:cNvSpPr>
          <p:nvPr>
            <p:ph type="title"/>
          </p:nvPr>
        </p:nvSpPr>
        <p:spPr/>
        <p:txBody>
          <a:bodyPr/>
          <a:lstStyle/>
          <a:p>
            <a:r>
              <a:rPr lang="tr-TR" dirty="0"/>
              <a:t>DEÜ BAP Süreçleri Yönetim Sistemi - BAPSİS</a:t>
            </a:r>
          </a:p>
        </p:txBody>
      </p:sp>
      <p:sp>
        <p:nvSpPr>
          <p:cNvPr id="4" name="Slayt Numarası Yer Tutucusu 3">
            <a:extLst>
              <a:ext uri="{FF2B5EF4-FFF2-40B4-BE49-F238E27FC236}">
                <a16:creationId xmlns:a16="http://schemas.microsoft.com/office/drawing/2014/main" id="{C6CD4D8F-EF3D-4751-B6A1-EF5EBBF3C491}"/>
              </a:ext>
            </a:extLst>
          </p:cNvPr>
          <p:cNvSpPr>
            <a:spLocks noGrp="1"/>
          </p:cNvSpPr>
          <p:nvPr>
            <p:ph type="sldNum" sz="quarter" idx="12"/>
          </p:nvPr>
        </p:nvSpPr>
        <p:spPr/>
        <p:txBody>
          <a:bodyPr/>
          <a:lstStyle/>
          <a:p>
            <a:fld id="{CF8EA236-263A-8E4B-A919-97FD95326A6F}" type="slidenum">
              <a:rPr lang="tr-TR" smtClean="0"/>
              <a:t>28</a:t>
            </a:fld>
            <a:endParaRPr lang="tr-TR"/>
          </a:p>
        </p:txBody>
      </p:sp>
      <p:pic>
        <p:nvPicPr>
          <p:cNvPr id="5" name="Resim 4">
            <a:extLst>
              <a:ext uri="{FF2B5EF4-FFF2-40B4-BE49-F238E27FC236}">
                <a16:creationId xmlns:a16="http://schemas.microsoft.com/office/drawing/2014/main" id="{07F4E5D3-57AE-4347-8071-6099581333AE}"/>
              </a:ext>
            </a:extLst>
          </p:cNvPr>
          <p:cNvPicPr>
            <a:picLocks noChangeAspect="1"/>
          </p:cNvPicPr>
          <p:nvPr/>
        </p:nvPicPr>
        <p:blipFill>
          <a:blip r:embed="rId2"/>
          <a:stretch>
            <a:fillRect/>
          </a:stretch>
        </p:blipFill>
        <p:spPr>
          <a:xfrm>
            <a:off x="238676" y="1892054"/>
            <a:ext cx="6321348" cy="4394446"/>
          </a:xfrm>
          <a:prstGeom prst="rect">
            <a:avLst/>
          </a:prstGeom>
        </p:spPr>
      </p:pic>
      <p:pic>
        <p:nvPicPr>
          <p:cNvPr id="6" name="Picture 6">
            <a:extLst>
              <a:ext uri="{FF2B5EF4-FFF2-40B4-BE49-F238E27FC236}">
                <a16:creationId xmlns:a16="http://schemas.microsoft.com/office/drawing/2014/main" id="{5C203670-14F6-4E33-9F37-40ED41A3541E}"/>
              </a:ext>
            </a:extLst>
          </p:cNvPr>
          <p:cNvPicPr>
            <a:picLocks noChangeAspect="1"/>
          </p:cNvPicPr>
          <p:nvPr/>
        </p:nvPicPr>
        <p:blipFill>
          <a:blip r:embed="rId3"/>
          <a:stretch>
            <a:fillRect/>
          </a:stretch>
        </p:blipFill>
        <p:spPr>
          <a:xfrm>
            <a:off x="6878095" y="2085153"/>
            <a:ext cx="4993769" cy="1767026"/>
          </a:xfrm>
          <a:prstGeom prst="rect">
            <a:avLst/>
          </a:prstGeom>
        </p:spPr>
      </p:pic>
      <p:pic>
        <p:nvPicPr>
          <p:cNvPr id="7" name="Picture 10">
            <a:extLst>
              <a:ext uri="{FF2B5EF4-FFF2-40B4-BE49-F238E27FC236}">
                <a16:creationId xmlns:a16="http://schemas.microsoft.com/office/drawing/2014/main" id="{771185D0-47DB-433A-A48B-DFCFA7A854E4}"/>
              </a:ext>
            </a:extLst>
          </p:cNvPr>
          <p:cNvPicPr>
            <a:picLocks noChangeAspect="1"/>
          </p:cNvPicPr>
          <p:nvPr/>
        </p:nvPicPr>
        <p:blipFill>
          <a:blip r:embed="rId4"/>
          <a:stretch>
            <a:fillRect/>
          </a:stretch>
        </p:blipFill>
        <p:spPr>
          <a:xfrm>
            <a:off x="6878096" y="4246644"/>
            <a:ext cx="4993769" cy="1934324"/>
          </a:xfrm>
          <a:prstGeom prst="rect">
            <a:avLst/>
          </a:prstGeom>
        </p:spPr>
      </p:pic>
    </p:spTree>
    <p:extLst>
      <p:ext uri="{BB962C8B-B14F-4D97-AF65-F5344CB8AC3E}">
        <p14:creationId xmlns:p14="http://schemas.microsoft.com/office/powerpoint/2010/main" val="101036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15CCC4-B91A-4650-A69C-0E1516FC9579}"/>
              </a:ext>
            </a:extLst>
          </p:cNvPr>
          <p:cNvSpPr>
            <a:spLocks noGrp="1"/>
          </p:cNvSpPr>
          <p:nvPr>
            <p:ph type="title"/>
          </p:nvPr>
        </p:nvSpPr>
        <p:spPr/>
        <p:txBody>
          <a:bodyPr/>
          <a:lstStyle/>
          <a:p>
            <a:r>
              <a:rPr lang="tr-TR" dirty="0"/>
              <a:t>İYİLEŞTİRMEYE AÇIK ALANLAR</a:t>
            </a:r>
          </a:p>
        </p:txBody>
      </p:sp>
      <p:sp>
        <p:nvSpPr>
          <p:cNvPr id="3" name="İçerik Yer Tutucusu 2">
            <a:extLst>
              <a:ext uri="{FF2B5EF4-FFF2-40B4-BE49-F238E27FC236}">
                <a16:creationId xmlns:a16="http://schemas.microsoft.com/office/drawing/2014/main" id="{D139371E-7187-49EE-B456-DFF886AF2608}"/>
              </a:ext>
            </a:extLst>
          </p:cNvPr>
          <p:cNvSpPr>
            <a:spLocks noGrp="1"/>
          </p:cNvSpPr>
          <p:nvPr>
            <p:ph idx="1"/>
          </p:nvPr>
        </p:nvSpPr>
        <p:spPr>
          <a:xfrm>
            <a:off x="838200" y="2105324"/>
            <a:ext cx="8173915" cy="3106860"/>
          </a:xfrm>
        </p:spPr>
        <p:txBody>
          <a:bodyPr/>
          <a:lstStyle/>
          <a:p>
            <a:r>
              <a:rPr lang="tr-TR" dirty="0"/>
              <a:t>Kullanıcı profillerinin güncelliği, </a:t>
            </a:r>
          </a:p>
          <a:p>
            <a:r>
              <a:rPr lang="tr-TR" dirty="0"/>
              <a:t>Eksik veriler, </a:t>
            </a:r>
          </a:p>
          <a:p>
            <a:r>
              <a:rPr lang="tr-TR" dirty="0"/>
              <a:t>Hatalı veriler,</a:t>
            </a:r>
          </a:p>
          <a:p>
            <a:r>
              <a:rPr lang="tr-TR" dirty="0"/>
              <a:t>Tekrarlı veriler,</a:t>
            </a:r>
          </a:p>
          <a:p>
            <a:r>
              <a:rPr lang="tr-TR" dirty="0"/>
              <a:t>Yazılım süreçlerinde geliştirmeye açık alanlar… </a:t>
            </a:r>
          </a:p>
          <a:p>
            <a:endParaRPr lang="tr-TR" dirty="0"/>
          </a:p>
        </p:txBody>
      </p:sp>
      <p:sp>
        <p:nvSpPr>
          <p:cNvPr id="4" name="Slayt Numarası Yer Tutucusu 3">
            <a:extLst>
              <a:ext uri="{FF2B5EF4-FFF2-40B4-BE49-F238E27FC236}">
                <a16:creationId xmlns:a16="http://schemas.microsoft.com/office/drawing/2014/main" id="{737FB69D-269C-497C-A7BB-8B4ECA04A656}"/>
              </a:ext>
            </a:extLst>
          </p:cNvPr>
          <p:cNvSpPr>
            <a:spLocks noGrp="1"/>
          </p:cNvSpPr>
          <p:nvPr>
            <p:ph type="sldNum" sz="quarter" idx="12"/>
          </p:nvPr>
        </p:nvSpPr>
        <p:spPr/>
        <p:txBody>
          <a:bodyPr/>
          <a:lstStyle/>
          <a:p>
            <a:fld id="{CF8EA236-263A-8E4B-A919-97FD95326A6F}" type="slidenum">
              <a:rPr lang="tr-TR" smtClean="0"/>
              <a:t>29</a:t>
            </a:fld>
            <a:endParaRPr lang="tr-TR"/>
          </a:p>
        </p:txBody>
      </p:sp>
      <p:pic>
        <p:nvPicPr>
          <p:cNvPr id="6" name="Resim 5">
            <a:extLst>
              <a:ext uri="{FF2B5EF4-FFF2-40B4-BE49-F238E27FC236}">
                <a16:creationId xmlns:a16="http://schemas.microsoft.com/office/drawing/2014/main" id="{D669E0DE-1A03-4016-995B-AA76B4A484DC}"/>
              </a:ext>
            </a:extLst>
          </p:cNvPr>
          <p:cNvPicPr>
            <a:picLocks noChangeAspect="1"/>
          </p:cNvPicPr>
          <p:nvPr/>
        </p:nvPicPr>
        <p:blipFill>
          <a:blip r:embed="rId2"/>
          <a:stretch>
            <a:fillRect/>
          </a:stretch>
        </p:blipFill>
        <p:spPr>
          <a:xfrm>
            <a:off x="9012115" y="2566987"/>
            <a:ext cx="2657475" cy="1724025"/>
          </a:xfrm>
          <a:prstGeom prst="rect">
            <a:avLst/>
          </a:prstGeom>
        </p:spPr>
      </p:pic>
    </p:spTree>
    <p:extLst>
      <p:ext uri="{BB962C8B-B14F-4D97-AF65-F5344CB8AC3E}">
        <p14:creationId xmlns:p14="http://schemas.microsoft.com/office/powerpoint/2010/main" val="151437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9FC6983-6988-45F6-BB77-C7B7901A5D37}"/>
              </a:ext>
            </a:extLst>
          </p:cNvPr>
          <p:cNvSpPr>
            <a:spLocks noGrp="1"/>
          </p:cNvSpPr>
          <p:nvPr>
            <p:ph type="title"/>
          </p:nvPr>
        </p:nvSpPr>
        <p:spPr/>
        <p:txBody>
          <a:bodyPr/>
          <a:lstStyle/>
          <a:p>
            <a:r>
              <a:rPr lang="tr-TR" dirty="0"/>
              <a:t>Kurumsal Veri Yönetim Koordinatörlüğü</a:t>
            </a:r>
          </a:p>
        </p:txBody>
      </p:sp>
      <p:sp>
        <p:nvSpPr>
          <p:cNvPr id="3" name="İçerik Yer Tutucusu 2">
            <a:extLst>
              <a:ext uri="{FF2B5EF4-FFF2-40B4-BE49-F238E27FC236}">
                <a16:creationId xmlns:a16="http://schemas.microsoft.com/office/drawing/2014/main" id="{FFD0834A-54FB-48A9-931F-C551BE726B21}"/>
              </a:ext>
            </a:extLst>
          </p:cNvPr>
          <p:cNvSpPr>
            <a:spLocks noGrp="1"/>
          </p:cNvSpPr>
          <p:nvPr>
            <p:ph idx="1"/>
          </p:nvPr>
        </p:nvSpPr>
        <p:spPr>
          <a:xfrm>
            <a:off x="738554" y="1825625"/>
            <a:ext cx="10615246" cy="4351338"/>
          </a:xfrm>
        </p:spPr>
        <p:txBody>
          <a:bodyPr/>
          <a:lstStyle/>
          <a:p>
            <a:endParaRPr lang="tr-TR" dirty="0"/>
          </a:p>
          <a:p>
            <a:r>
              <a:rPr lang="tr-TR" dirty="0"/>
              <a:t>Eğitim-öğretim, araştırma, </a:t>
            </a:r>
            <a:r>
              <a:rPr lang="tr-TR" dirty="0" err="1"/>
              <a:t>uluslararasılaşma</a:t>
            </a:r>
            <a:r>
              <a:rPr lang="tr-TR" dirty="0"/>
              <a:t>, iş birliği ve toplumsal katkı başlıkları altında yürütülen faaliyetler için etkin ve sürdürülebilir veri toplama, izleme, işleme, analiz, raporlama süreçlerini oluşturmak ve yürütmek, kalite güvence sistemi kapsamında düzeltici ve önleyici faaliyetler gerçekleştirmek amacıyla 22.11.2023 tarihinde kurulmuştur.</a:t>
            </a:r>
          </a:p>
          <a:p>
            <a:pPr marL="0" indent="0">
              <a:buNone/>
            </a:pPr>
            <a:endParaRPr lang="tr-TR" dirty="0"/>
          </a:p>
        </p:txBody>
      </p:sp>
      <p:sp>
        <p:nvSpPr>
          <p:cNvPr id="4" name="Slayt Numarası Yer Tutucusu 3">
            <a:extLst>
              <a:ext uri="{FF2B5EF4-FFF2-40B4-BE49-F238E27FC236}">
                <a16:creationId xmlns:a16="http://schemas.microsoft.com/office/drawing/2014/main" id="{367A413B-350C-4117-8EB1-1BB0D8D02711}"/>
              </a:ext>
            </a:extLst>
          </p:cNvPr>
          <p:cNvSpPr>
            <a:spLocks noGrp="1"/>
          </p:cNvSpPr>
          <p:nvPr>
            <p:ph type="sldNum" sz="quarter" idx="12"/>
          </p:nvPr>
        </p:nvSpPr>
        <p:spPr/>
        <p:txBody>
          <a:bodyPr/>
          <a:lstStyle/>
          <a:p>
            <a:fld id="{CF8EA236-263A-8E4B-A919-97FD95326A6F}" type="slidenum">
              <a:rPr lang="tr-TR" smtClean="0"/>
              <a:t>3</a:t>
            </a:fld>
            <a:endParaRPr lang="tr-TR"/>
          </a:p>
        </p:txBody>
      </p:sp>
      <p:sp>
        <p:nvSpPr>
          <p:cNvPr id="5" name="TextBox 3">
            <a:extLst>
              <a:ext uri="{FF2B5EF4-FFF2-40B4-BE49-F238E27FC236}">
                <a16:creationId xmlns:a16="http://schemas.microsoft.com/office/drawing/2014/main" id="{8756047B-AC6E-449E-8345-29487A61C5B8}"/>
              </a:ext>
            </a:extLst>
          </p:cNvPr>
          <p:cNvSpPr txBox="1"/>
          <p:nvPr/>
        </p:nvSpPr>
        <p:spPr>
          <a:xfrm>
            <a:off x="7236069" y="5030414"/>
            <a:ext cx="4876800" cy="523220"/>
          </a:xfrm>
          <a:prstGeom prst="rect">
            <a:avLst/>
          </a:prstGeom>
          <a:noFill/>
        </p:spPr>
        <p:txBody>
          <a:bodyPr wrap="square">
            <a:spAutoFit/>
          </a:bodyPr>
          <a:lstStyle/>
          <a:p>
            <a:r>
              <a:rPr lang="en-US" sz="2800" dirty="0">
                <a:solidFill>
                  <a:srgbClr val="0070C0"/>
                </a:solidFill>
              </a:rPr>
              <a:t>https://veriyonetimi.deu.edu.tr/</a:t>
            </a:r>
          </a:p>
        </p:txBody>
      </p:sp>
    </p:spTree>
    <p:extLst>
      <p:ext uri="{BB962C8B-B14F-4D97-AF65-F5344CB8AC3E}">
        <p14:creationId xmlns:p14="http://schemas.microsoft.com/office/powerpoint/2010/main" val="1914976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3FCBD15-4198-4080-8F14-C860F2FD844F}"/>
              </a:ext>
            </a:extLst>
          </p:cNvPr>
          <p:cNvSpPr>
            <a:spLocks noGrp="1"/>
          </p:cNvSpPr>
          <p:nvPr>
            <p:ph type="sldNum" sz="quarter" idx="12"/>
          </p:nvPr>
        </p:nvSpPr>
        <p:spPr/>
        <p:txBody>
          <a:bodyPr/>
          <a:lstStyle/>
          <a:p>
            <a:fld id="{CF8EA236-263A-8E4B-A919-97FD95326A6F}" type="slidenum">
              <a:rPr lang="tr-TR" smtClean="0"/>
              <a:t>30</a:t>
            </a:fld>
            <a:endParaRPr lang="tr-TR"/>
          </a:p>
        </p:txBody>
      </p:sp>
      <p:grpSp>
        <p:nvGrpSpPr>
          <p:cNvPr id="5" name="Group 5">
            <a:extLst>
              <a:ext uri="{FF2B5EF4-FFF2-40B4-BE49-F238E27FC236}">
                <a16:creationId xmlns:a16="http://schemas.microsoft.com/office/drawing/2014/main" id="{ECDA87C6-EC7B-48AC-B9CF-29C869C46DF6}"/>
              </a:ext>
            </a:extLst>
          </p:cNvPr>
          <p:cNvGrpSpPr/>
          <p:nvPr/>
        </p:nvGrpSpPr>
        <p:grpSpPr>
          <a:xfrm>
            <a:off x="6196890" y="1134561"/>
            <a:ext cx="2997354" cy="2863997"/>
            <a:chOff x="7511973" y="2408481"/>
            <a:chExt cx="2997354" cy="2863997"/>
          </a:xfrm>
          <a:effectLst>
            <a:outerShdw blurRad="50800" dist="38100" dir="18900000" algn="bl" rotWithShape="0">
              <a:prstClr val="black">
                <a:alpha val="40000"/>
              </a:prstClr>
            </a:outerShdw>
          </a:effectLst>
        </p:grpSpPr>
        <p:pic>
          <p:nvPicPr>
            <p:cNvPr id="6" name="Picture 4">
              <a:extLst>
                <a:ext uri="{FF2B5EF4-FFF2-40B4-BE49-F238E27FC236}">
                  <a16:creationId xmlns:a16="http://schemas.microsoft.com/office/drawing/2014/main" id="{4A569F2B-402D-4EB9-9740-3820EFB72CCB}"/>
                </a:ext>
              </a:extLst>
            </p:cNvPr>
            <p:cNvPicPr>
              <a:picLocks noChangeAspect="1"/>
            </p:cNvPicPr>
            <p:nvPr/>
          </p:nvPicPr>
          <p:blipFill>
            <a:blip r:embed="rId2"/>
            <a:stretch>
              <a:fillRect/>
            </a:stretch>
          </p:blipFill>
          <p:spPr>
            <a:xfrm>
              <a:off x="7511973" y="2408481"/>
              <a:ext cx="2997354" cy="2863997"/>
            </a:xfrm>
            <a:prstGeom prst="rect">
              <a:avLst/>
            </a:prstGeom>
          </p:spPr>
        </p:pic>
        <p:sp>
          <p:nvSpPr>
            <p:cNvPr id="7" name="Freeform: Shape 3">
              <a:extLst>
                <a:ext uri="{FF2B5EF4-FFF2-40B4-BE49-F238E27FC236}">
                  <a16:creationId xmlns:a16="http://schemas.microsoft.com/office/drawing/2014/main" id="{39395BDE-C73C-4CF4-AE86-0C5251DCB0FD}"/>
                </a:ext>
              </a:extLst>
            </p:cNvPr>
            <p:cNvSpPr/>
            <p:nvPr/>
          </p:nvSpPr>
          <p:spPr>
            <a:xfrm>
              <a:off x="9646920" y="4434840"/>
              <a:ext cx="766125" cy="754380"/>
            </a:xfrm>
            <a:custGeom>
              <a:avLst/>
              <a:gdLst>
                <a:gd name="connsiteX0" fmla="*/ 274320 w 766125"/>
                <a:gd name="connsiteY0" fmla="*/ 114300 h 754380"/>
                <a:gd name="connsiteX1" fmla="*/ 274320 w 766125"/>
                <a:gd name="connsiteY1" fmla="*/ 114300 h 754380"/>
                <a:gd name="connsiteX2" fmla="*/ 377190 w 766125"/>
                <a:gd name="connsiteY2" fmla="*/ 45720 h 754380"/>
                <a:gd name="connsiteX3" fmla="*/ 422910 w 766125"/>
                <a:gd name="connsiteY3" fmla="*/ 34290 h 754380"/>
                <a:gd name="connsiteX4" fmla="*/ 537210 w 766125"/>
                <a:gd name="connsiteY4" fmla="*/ 0 h 754380"/>
                <a:gd name="connsiteX5" fmla="*/ 720090 w 766125"/>
                <a:gd name="connsiteY5" fmla="*/ 11430 h 754380"/>
                <a:gd name="connsiteX6" fmla="*/ 765810 w 766125"/>
                <a:gd name="connsiteY6" fmla="*/ 34290 h 754380"/>
                <a:gd name="connsiteX7" fmla="*/ 731520 w 766125"/>
                <a:gd name="connsiteY7" fmla="*/ 114300 h 754380"/>
                <a:gd name="connsiteX8" fmla="*/ 685800 w 766125"/>
                <a:gd name="connsiteY8" fmla="*/ 160020 h 754380"/>
                <a:gd name="connsiteX9" fmla="*/ 662940 w 766125"/>
                <a:gd name="connsiteY9" fmla="*/ 228600 h 754380"/>
                <a:gd name="connsiteX10" fmla="*/ 628650 w 766125"/>
                <a:gd name="connsiteY10" fmla="*/ 251460 h 754380"/>
                <a:gd name="connsiteX11" fmla="*/ 594360 w 766125"/>
                <a:gd name="connsiteY11" fmla="*/ 377190 h 754380"/>
                <a:gd name="connsiteX12" fmla="*/ 548640 w 766125"/>
                <a:gd name="connsiteY12" fmla="*/ 468630 h 754380"/>
                <a:gd name="connsiteX13" fmla="*/ 514350 w 766125"/>
                <a:gd name="connsiteY13" fmla="*/ 548640 h 754380"/>
                <a:gd name="connsiteX14" fmla="*/ 422910 w 766125"/>
                <a:gd name="connsiteY14" fmla="*/ 662940 h 754380"/>
                <a:gd name="connsiteX15" fmla="*/ 365760 w 766125"/>
                <a:gd name="connsiteY15" fmla="*/ 697230 h 754380"/>
                <a:gd name="connsiteX16" fmla="*/ 262890 w 766125"/>
                <a:gd name="connsiteY16" fmla="*/ 754380 h 754380"/>
                <a:gd name="connsiteX17" fmla="*/ 148590 w 766125"/>
                <a:gd name="connsiteY17" fmla="*/ 731520 h 754380"/>
                <a:gd name="connsiteX18" fmla="*/ 114300 w 766125"/>
                <a:gd name="connsiteY18" fmla="*/ 697230 h 754380"/>
                <a:gd name="connsiteX19" fmla="*/ 80010 w 766125"/>
                <a:gd name="connsiteY19" fmla="*/ 685800 h 754380"/>
                <a:gd name="connsiteX20" fmla="*/ 22860 w 766125"/>
                <a:gd name="connsiteY20" fmla="*/ 640080 h 754380"/>
                <a:gd name="connsiteX21" fmla="*/ 0 w 766125"/>
                <a:gd name="connsiteY21" fmla="*/ 594360 h 754380"/>
                <a:gd name="connsiteX22" fmla="*/ 45720 w 766125"/>
                <a:gd name="connsiteY22" fmla="*/ 342900 h 754380"/>
                <a:gd name="connsiteX23" fmla="*/ 91440 w 766125"/>
                <a:gd name="connsiteY23" fmla="*/ 217170 h 754380"/>
                <a:gd name="connsiteX24" fmla="*/ 137160 w 766125"/>
                <a:gd name="connsiteY24" fmla="*/ 171450 h 754380"/>
                <a:gd name="connsiteX25" fmla="*/ 194310 w 766125"/>
                <a:gd name="connsiteY25" fmla="*/ 148590 h 754380"/>
                <a:gd name="connsiteX26" fmla="*/ 217170 w 766125"/>
                <a:gd name="connsiteY26" fmla="*/ 102870 h 754380"/>
                <a:gd name="connsiteX27" fmla="*/ 251460 w 766125"/>
                <a:gd name="connsiteY27" fmla="*/ 80010 h 754380"/>
                <a:gd name="connsiteX28" fmla="*/ 274320 w 766125"/>
                <a:gd name="connsiteY28" fmla="*/ 11430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6125" h="754380">
                  <a:moveTo>
                    <a:pt x="274320" y="114300"/>
                  </a:moveTo>
                  <a:lnTo>
                    <a:pt x="274320" y="114300"/>
                  </a:lnTo>
                  <a:cubicBezTo>
                    <a:pt x="308610" y="91440"/>
                    <a:pt x="340905" y="65258"/>
                    <a:pt x="377190" y="45720"/>
                  </a:cubicBezTo>
                  <a:cubicBezTo>
                    <a:pt x="391021" y="38272"/>
                    <a:pt x="408201" y="39806"/>
                    <a:pt x="422910" y="34290"/>
                  </a:cubicBezTo>
                  <a:cubicBezTo>
                    <a:pt x="529228" y="-5579"/>
                    <a:pt x="397595" y="23269"/>
                    <a:pt x="537210" y="0"/>
                  </a:cubicBezTo>
                  <a:cubicBezTo>
                    <a:pt x="598170" y="3810"/>
                    <a:pt x="659687" y="2370"/>
                    <a:pt x="720090" y="11430"/>
                  </a:cubicBezTo>
                  <a:cubicBezTo>
                    <a:pt x="736940" y="13958"/>
                    <a:pt x="763928" y="17355"/>
                    <a:pt x="765810" y="34290"/>
                  </a:cubicBezTo>
                  <a:cubicBezTo>
                    <a:pt x="769014" y="63129"/>
                    <a:pt x="747098" y="89820"/>
                    <a:pt x="731520" y="114300"/>
                  </a:cubicBezTo>
                  <a:cubicBezTo>
                    <a:pt x="719949" y="132483"/>
                    <a:pt x="701040" y="144780"/>
                    <a:pt x="685800" y="160020"/>
                  </a:cubicBezTo>
                  <a:cubicBezTo>
                    <a:pt x="678180" y="182880"/>
                    <a:pt x="675711" y="208166"/>
                    <a:pt x="662940" y="228600"/>
                  </a:cubicBezTo>
                  <a:cubicBezTo>
                    <a:pt x="655659" y="240249"/>
                    <a:pt x="634407" y="238987"/>
                    <a:pt x="628650" y="251460"/>
                  </a:cubicBezTo>
                  <a:cubicBezTo>
                    <a:pt x="610446" y="290902"/>
                    <a:pt x="609378" y="336428"/>
                    <a:pt x="594360" y="377190"/>
                  </a:cubicBezTo>
                  <a:cubicBezTo>
                    <a:pt x="582579" y="409167"/>
                    <a:pt x="563051" y="437749"/>
                    <a:pt x="548640" y="468630"/>
                  </a:cubicBezTo>
                  <a:cubicBezTo>
                    <a:pt x="536370" y="494924"/>
                    <a:pt x="528107" y="523092"/>
                    <a:pt x="514350" y="548640"/>
                  </a:cubicBezTo>
                  <a:cubicBezTo>
                    <a:pt x="492856" y="588557"/>
                    <a:pt x="459674" y="634346"/>
                    <a:pt x="422910" y="662940"/>
                  </a:cubicBezTo>
                  <a:cubicBezTo>
                    <a:pt x="405374" y="676579"/>
                    <a:pt x="383960" y="684490"/>
                    <a:pt x="365760" y="697230"/>
                  </a:cubicBezTo>
                  <a:cubicBezTo>
                    <a:pt x="280917" y="756620"/>
                    <a:pt x="342211" y="734550"/>
                    <a:pt x="262890" y="754380"/>
                  </a:cubicBezTo>
                  <a:cubicBezTo>
                    <a:pt x="224790" y="746760"/>
                    <a:pt x="184855" y="745468"/>
                    <a:pt x="148590" y="731520"/>
                  </a:cubicBezTo>
                  <a:cubicBezTo>
                    <a:pt x="133503" y="725717"/>
                    <a:pt x="127750" y="706196"/>
                    <a:pt x="114300" y="697230"/>
                  </a:cubicBezTo>
                  <a:cubicBezTo>
                    <a:pt x="104275" y="690547"/>
                    <a:pt x="91440" y="689610"/>
                    <a:pt x="80010" y="685800"/>
                  </a:cubicBezTo>
                  <a:cubicBezTo>
                    <a:pt x="60960" y="670560"/>
                    <a:pt x="38925" y="658440"/>
                    <a:pt x="22860" y="640080"/>
                  </a:cubicBezTo>
                  <a:cubicBezTo>
                    <a:pt x="11640" y="627257"/>
                    <a:pt x="0" y="611399"/>
                    <a:pt x="0" y="594360"/>
                  </a:cubicBezTo>
                  <a:cubicBezTo>
                    <a:pt x="0" y="349521"/>
                    <a:pt x="6585" y="470088"/>
                    <a:pt x="45720" y="342900"/>
                  </a:cubicBezTo>
                  <a:cubicBezTo>
                    <a:pt x="66598" y="275046"/>
                    <a:pt x="53476" y="261462"/>
                    <a:pt x="91440" y="217170"/>
                  </a:cubicBezTo>
                  <a:cubicBezTo>
                    <a:pt x="105466" y="200806"/>
                    <a:pt x="119227" y="183405"/>
                    <a:pt x="137160" y="171450"/>
                  </a:cubicBezTo>
                  <a:cubicBezTo>
                    <a:pt x="154232" y="160069"/>
                    <a:pt x="175260" y="156210"/>
                    <a:pt x="194310" y="148590"/>
                  </a:cubicBezTo>
                  <a:cubicBezTo>
                    <a:pt x="201930" y="133350"/>
                    <a:pt x="206262" y="115960"/>
                    <a:pt x="217170" y="102870"/>
                  </a:cubicBezTo>
                  <a:cubicBezTo>
                    <a:pt x="225964" y="92317"/>
                    <a:pt x="240470" y="88252"/>
                    <a:pt x="251460" y="80010"/>
                  </a:cubicBezTo>
                  <a:cubicBezTo>
                    <a:pt x="255771" y="76777"/>
                    <a:pt x="270510" y="108585"/>
                    <a:pt x="274320" y="114300"/>
                  </a:cubicBez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Unvan 1">
            <a:extLst>
              <a:ext uri="{FF2B5EF4-FFF2-40B4-BE49-F238E27FC236}">
                <a16:creationId xmlns:a16="http://schemas.microsoft.com/office/drawing/2014/main" id="{DBC794A8-BD57-45EA-AFA7-178610EFC7BD}"/>
              </a:ext>
            </a:extLst>
          </p:cNvPr>
          <p:cNvSpPr txBox="1">
            <a:spLocks/>
          </p:cNvSpPr>
          <p:nvPr/>
        </p:nvSpPr>
        <p:spPr>
          <a:xfrm>
            <a:off x="4704325" y="4812091"/>
            <a:ext cx="2783350" cy="9113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pPr algn="l"/>
            <a:r>
              <a:rPr lang="tr-TR" sz="4400" dirty="0"/>
              <a:t>Teşekkürler</a:t>
            </a:r>
          </a:p>
        </p:txBody>
      </p:sp>
      <p:sp>
        <p:nvSpPr>
          <p:cNvPr id="17" name="Unvan 1">
            <a:extLst>
              <a:ext uri="{FF2B5EF4-FFF2-40B4-BE49-F238E27FC236}">
                <a16:creationId xmlns:a16="http://schemas.microsoft.com/office/drawing/2014/main" id="{86B88790-B43E-48BB-9811-3C1CBF8CD542}"/>
              </a:ext>
            </a:extLst>
          </p:cNvPr>
          <p:cNvSpPr>
            <a:spLocks noGrp="1"/>
          </p:cNvSpPr>
          <p:nvPr>
            <p:ph type="title"/>
          </p:nvPr>
        </p:nvSpPr>
        <p:spPr>
          <a:xfrm>
            <a:off x="961726" y="1903779"/>
            <a:ext cx="8317089" cy="1325563"/>
          </a:xfrm>
        </p:spPr>
        <p:txBody>
          <a:bodyPr>
            <a:noAutofit/>
          </a:bodyPr>
          <a:lstStyle/>
          <a:p>
            <a:pPr algn="l"/>
            <a:r>
              <a:rPr lang="tr-TR" sz="4400" dirty="0"/>
              <a:t>Sorularınız</a:t>
            </a:r>
            <a:br>
              <a:rPr lang="tr-TR" sz="4400" dirty="0"/>
            </a:br>
            <a:br>
              <a:rPr lang="tr-TR" sz="4400" dirty="0"/>
            </a:br>
            <a:r>
              <a:rPr lang="tr-TR" sz="4400" dirty="0"/>
              <a:t>Geribildirimleriniz</a:t>
            </a:r>
            <a:br>
              <a:rPr lang="tr-TR" sz="4400" dirty="0"/>
            </a:br>
            <a:br>
              <a:rPr lang="tr-TR" sz="4400" dirty="0"/>
            </a:br>
            <a:r>
              <a:rPr lang="tr-TR" sz="4400" dirty="0"/>
              <a:t>Dilek ve Önerileriniz</a:t>
            </a:r>
          </a:p>
        </p:txBody>
      </p:sp>
    </p:spTree>
    <p:extLst>
      <p:ext uri="{BB962C8B-B14F-4D97-AF65-F5344CB8AC3E}">
        <p14:creationId xmlns:p14="http://schemas.microsoft.com/office/powerpoint/2010/main" val="268332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755CA0-F4DC-4471-BE23-88932ECB4EE1}"/>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63AA2088-5467-4028-B434-1B0F1E48F7DB}"/>
              </a:ext>
            </a:extLst>
          </p:cNvPr>
          <p:cNvSpPr>
            <a:spLocks noGrp="1"/>
          </p:cNvSpPr>
          <p:nvPr>
            <p:ph idx="1"/>
          </p:nvPr>
        </p:nvSpPr>
        <p:spPr>
          <a:xfrm>
            <a:off x="838200" y="2187574"/>
            <a:ext cx="4041531" cy="4351338"/>
          </a:xfrm>
        </p:spPr>
        <p:txBody>
          <a:bodyPr>
            <a:normAutofit/>
          </a:bodyPr>
          <a:lstStyle/>
          <a:p>
            <a:r>
              <a:rPr lang="tr-TR" dirty="0"/>
              <a:t>İnsan Kaynakları</a:t>
            </a:r>
          </a:p>
          <a:p>
            <a:r>
              <a:rPr lang="tr-TR" dirty="0"/>
              <a:t>Öğrenciler</a:t>
            </a:r>
          </a:p>
          <a:p>
            <a:r>
              <a:rPr lang="tr-TR" dirty="0"/>
              <a:t>Araştırma ortamı</a:t>
            </a:r>
          </a:p>
          <a:p>
            <a:r>
              <a:rPr lang="tr-TR" dirty="0"/>
              <a:t>Mezunlar</a:t>
            </a:r>
          </a:p>
          <a:p>
            <a:r>
              <a:rPr lang="tr-TR" dirty="0"/>
              <a:t>Bilimsel yayın kaynakları</a:t>
            </a:r>
          </a:p>
          <a:p>
            <a:r>
              <a:rPr lang="tr-TR" dirty="0"/>
              <a:t>Sürdürülebilirlik</a:t>
            </a:r>
          </a:p>
        </p:txBody>
      </p:sp>
      <p:sp>
        <p:nvSpPr>
          <p:cNvPr id="4" name="Slayt Numarası Yer Tutucusu 3">
            <a:extLst>
              <a:ext uri="{FF2B5EF4-FFF2-40B4-BE49-F238E27FC236}">
                <a16:creationId xmlns:a16="http://schemas.microsoft.com/office/drawing/2014/main" id="{450E0C6E-970C-4606-B973-D52510D04C76}"/>
              </a:ext>
            </a:extLst>
          </p:cNvPr>
          <p:cNvSpPr>
            <a:spLocks noGrp="1"/>
          </p:cNvSpPr>
          <p:nvPr>
            <p:ph type="sldNum" sz="quarter" idx="12"/>
          </p:nvPr>
        </p:nvSpPr>
        <p:spPr/>
        <p:txBody>
          <a:bodyPr/>
          <a:lstStyle/>
          <a:p>
            <a:fld id="{CF8EA236-263A-8E4B-A919-97FD95326A6F}" type="slidenum">
              <a:rPr lang="tr-TR" smtClean="0"/>
              <a:t>4</a:t>
            </a:fld>
            <a:endParaRPr lang="tr-TR"/>
          </a:p>
        </p:txBody>
      </p:sp>
      <p:sp>
        <p:nvSpPr>
          <p:cNvPr id="5" name="İçerik Yer Tutucusu 2">
            <a:extLst>
              <a:ext uri="{FF2B5EF4-FFF2-40B4-BE49-F238E27FC236}">
                <a16:creationId xmlns:a16="http://schemas.microsoft.com/office/drawing/2014/main" id="{63A7A586-9723-48D3-BA47-6710CFB4D42E}"/>
              </a:ext>
            </a:extLst>
          </p:cNvPr>
          <p:cNvSpPr txBox="1">
            <a:spLocks/>
          </p:cNvSpPr>
          <p:nvPr/>
        </p:nvSpPr>
        <p:spPr>
          <a:xfrm>
            <a:off x="5113758" y="2183788"/>
            <a:ext cx="404153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Projeler, patentler,…</a:t>
            </a:r>
          </a:p>
          <a:p>
            <a:r>
              <a:rPr lang="tr-TR" dirty="0"/>
              <a:t>Ulusal ve uluslararası işbirlikleri</a:t>
            </a:r>
          </a:p>
          <a:p>
            <a:r>
              <a:rPr lang="tr-TR" dirty="0"/>
              <a:t>Yayıncılık faaliyetleri</a:t>
            </a:r>
          </a:p>
          <a:p>
            <a:r>
              <a:rPr lang="tr-TR" dirty="0"/>
              <a:t>Bilimsel üretkenlik</a:t>
            </a:r>
          </a:p>
          <a:p>
            <a:r>
              <a:rPr lang="tr-TR" dirty="0"/>
              <a:t>Altyapı</a:t>
            </a:r>
          </a:p>
        </p:txBody>
      </p:sp>
      <p:pic>
        <p:nvPicPr>
          <p:cNvPr id="7" name="Resim 6">
            <a:extLst>
              <a:ext uri="{FF2B5EF4-FFF2-40B4-BE49-F238E27FC236}">
                <a16:creationId xmlns:a16="http://schemas.microsoft.com/office/drawing/2014/main" id="{4257E56F-6B89-4C49-B896-101EF72317A0}"/>
              </a:ext>
            </a:extLst>
          </p:cNvPr>
          <p:cNvPicPr>
            <a:picLocks noChangeAspect="1"/>
          </p:cNvPicPr>
          <p:nvPr/>
        </p:nvPicPr>
        <p:blipFill>
          <a:blip r:embed="rId2"/>
          <a:stretch>
            <a:fillRect/>
          </a:stretch>
        </p:blipFill>
        <p:spPr>
          <a:xfrm>
            <a:off x="9243212" y="3921370"/>
            <a:ext cx="2735184" cy="1538654"/>
          </a:xfrm>
          <a:prstGeom prst="rect">
            <a:avLst/>
          </a:prstGeom>
        </p:spPr>
      </p:pic>
      <p:pic>
        <p:nvPicPr>
          <p:cNvPr id="10" name="Resim 9">
            <a:extLst>
              <a:ext uri="{FF2B5EF4-FFF2-40B4-BE49-F238E27FC236}">
                <a16:creationId xmlns:a16="http://schemas.microsoft.com/office/drawing/2014/main" id="{939E40FD-B513-400C-B53C-F8DE4F275B18}"/>
              </a:ext>
            </a:extLst>
          </p:cNvPr>
          <p:cNvPicPr>
            <a:picLocks noChangeAspect="1"/>
          </p:cNvPicPr>
          <p:nvPr/>
        </p:nvPicPr>
        <p:blipFill>
          <a:blip r:embed="rId3"/>
          <a:stretch>
            <a:fillRect/>
          </a:stretch>
        </p:blipFill>
        <p:spPr>
          <a:xfrm>
            <a:off x="9227177" y="2336957"/>
            <a:ext cx="2743201" cy="1376173"/>
          </a:xfrm>
          <a:prstGeom prst="rect">
            <a:avLst/>
          </a:prstGeom>
        </p:spPr>
      </p:pic>
    </p:spTree>
    <p:extLst>
      <p:ext uri="{BB962C8B-B14F-4D97-AF65-F5344CB8AC3E}">
        <p14:creationId xmlns:p14="http://schemas.microsoft.com/office/powerpoint/2010/main" val="216153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CF1FAB-D607-45B4-A8DA-F9B2D659F70D}"/>
              </a:ext>
            </a:extLst>
          </p:cNvPr>
          <p:cNvSpPr>
            <a:spLocks noGrp="1"/>
          </p:cNvSpPr>
          <p:nvPr>
            <p:ph type="title"/>
          </p:nvPr>
        </p:nvSpPr>
        <p:spPr/>
        <p:txBody>
          <a:bodyPr/>
          <a:lstStyle/>
          <a:p>
            <a:r>
              <a:rPr lang="tr-TR" dirty="0"/>
              <a:t>Etkileşimler</a:t>
            </a:r>
          </a:p>
        </p:txBody>
      </p:sp>
      <p:sp>
        <p:nvSpPr>
          <p:cNvPr id="4" name="Slayt Numarası Yer Tutucusu 3">
            <a:extLst>
              <a:ext uri="{FF2B5EF4-FFF2-40B4-BE49-F238E27FC236}">
                <a16:creationId xmlns:a16="http://schemas.microsoft.com/office/drawing/2014/main" id="{BB3A5B10-B742-456C-B20F-C4D3C0EBDC2B}"/>
              </a:ext>
            </a:extLst>
          </p:cNvPr>
          <p:cNvSpPr>
            <a:spLocks noGrp="1"/>
          </p:cNvSpPr>
          <p:nvPr>
            <p:ph type="sldNum" sz="quarter" idx="12"/>
          </p:nvPr>
        </p:nvSpPr>
        <p:spPr/>
        <p:txBody>
          <a:bodyPr/>
          <a:lstStyle/>
          <a:p>
            <a:fld id="{CF8EA236-263A-8E4B-A919-97FD95326A6F}" type="slidenum">
              <a:rPr lang="tr-TR" smtClean="0"/>
              <a:t>5</a:t>
            </a:fld>
            <a:endParaRPr lang="tr-TR"/>
          </a:p>
        </p:txBody>
      </p:sp>
      <p:pic>
        <p:nvPicPr>
          <p:cNvPr id="5" name="Picture 2" descr="Web of Science Araştırmacı Eğitimleri (Aralık 2022)">
            <a:extLst>
              <a:ext uri="{FF2B5EF4-FFF2-40B4-BE49-F238E27FC236}">
                <a16:creationId xmlns:a16="http://schemas.microsoft.com/office/drawing/2014/main" id="{3CDE6996-88CA-4B01-BE40-C4917F3FA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425" y="3121805"/>
            <a:ext cx="1723728" cy="1074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An-Najah National University - An-Najah University Journal for Research - B  (Humanities) Now Indexed in SCOPUS">
            <a:extLst>
              <a:ext uri="{FF2B5EF4-FFF2-40B4-BE49-F238E27FC236}">
                <a16:creationId xmlns:a16="http://schemas.microsoft.com/office/drawing/2014/main" id="{51EE1A3B-0C4B-46C9-91F8-49E53D74B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14" y="3146457"/>
            <a:ext cx="1964371" cy="1100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Üniversite bilgileri YÖKSİS'te">
            <a:extLst>
              <a:ext uri="{FF2B5EF4-FFF2-40B4-BE49-F238E27FC236}">
                <a16:creationId xmlns:a16="http://schemas.microsoft.com/office/drawing/2014/main" id="{AEC267ED-D2D2-4717-ABC2-FE3C88114A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76" t="19870" r="11405" b="38572"/>
          <a:stretch/>
        </p:blipFill>
        <p:spPr bwMode="auto">
          <a:xfrm>
            <a:off x="6332740" y="2853326"/>
            <a:ext cx="2455371" cy="716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8" descr="Times Higher Education - Wikipedia">
            <a:extLst>
              <a:ext uri="{FF2B5EF4-FFF2-40B4-BE49-F238E27FC236}">
                <a16:creationId xmlns:a16="http://schemas.microsoft.com/office/drawing/2014/main" id="{6D574378-1239-4BC4-BC0D-1B3688531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857" y="1766255"/>
            <a:ext cx="2286485" cy="106656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10" descr="QS Ranking 2022 | Kutlu Education">
            <a:extLst>
              <a:ext uri="{FF2B5EF4-FFF2-40B4-BE49-F238E27FC236}">
                <a16:creationId xmlns:a16="http://schemas.microsoft.com/office/drawing/2014/main" id="{C85E3F52-FCD5-4195-AACD-E4931D5A40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66" t="21969" r="3079" b="23418"/>
          <a:stretch/>
        </p:blipFill>
        <p:spPr bwMode="auto">
          <a:xfrm>
            <a:off x="3490444" y="1937172"/>
            <a:ext cx="2401553" cy="72472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2" descr="Çankaya Üniversitesi">
            <a:extLst>
              <a:ext uri="{FF2B5EF4-FFF2-40B4-BE49-F238E27FC236}">
                <a16:creationId xmlns:a16="http://schemas.microsoft.com/office/drawing/2014/main" id="{C340A2CF-3B33-4CBA-839B-D8EA96E5B5F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144" t="6363" r="15077" b="7123"/>
          <a:stretch/>
        </p:blipFill>
        <p:spPr bwMode="auto">
          <a:xfrm>
            <a:off x="6459369" y="1977653"/>
            <a:ext cx="2106765" cy="68424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6" descr="TÜBİTAK Projeleri">
            <a:extLst>
              <a:ext uri="{FF2B5EF4-FFF2-40B4-BE49-F238E27FC236}">
                <a16:creationId xmlns:a16="http://schemas.microsoft.com/office/drawing/2014/main" id="{C1472253-2EBA-413E-AE63-1E866CC71D3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94" t="11854" r="7591" b="18232"/>
          <a:stretch/>
        </p:blipFill>
        <p:spPr bwMode="auto">
          <a:xfrm>
            <a:off x="6602262" y="4634107"/>
            <a:ext cx="1963872" cy="849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Resim 12">
            <a:extLst>
              <a:ext uri="{FF2B5EF4-FFF2-40B4-BE49-F238E27FC236}">
                <a16:creationId xmlns:a16="http://schemas.microsoft.com/office/drawing/2014/main" id="{7F79992D-3FE3-4C10-9F67-26C7EFB48EB9}"/>
              </a:ext>
            </a:extLst>
          </p:cNvPr>
          <p:cNvPicPr>
            <a:picLocks noChangeAspect="1"/>
          </p:cNvPicPr>
          <p:nvPr/>
        </p:nvPicPr>
        <p:blipFill>
          <a:blip r:embed="rId9"/>
          <a:stretch>
            <a:fillRect/>
          </a:stretch>
        </p:blipFill>
        <p:spPr>
          <a:xfrm>
            <a:off x="9498100" y="3190740"/>
            <a:ext cx="1850620" cy="555186"/>
          </a:xfrm>
          <a:prstGeom prst="rect">
            <a:avLst/>
          </a:prstGeom>
          <a:effectLst>
            <a:outerShdw blurRad="50800" dist="38100" dir="8100000" algn="tr" rotWithShape="0">
              <a:prstClr val="black">
                <a:alpha val="40000"/>
              </a:prstClr>
            </a:outerShdw>
          </a:effectLst>
        </p:spPr>
      </p:pic>
      <p:pic>
        <p:nvPicPr>
          <p:cNvPr id="15" name="Resim 14">
            <a:extLst>
              <a:ext uri="{FF2B5EF4-FFF2-40B4-BE49-F238E27FC236}">
                <a16:creationId xmlns:a16="http://schemas.microsoft.com/office/drawing/2014/main" id="{5F1AB74E-6DD0-4680-97F8-7C0E5E42DD63}"/>
              </a:ext>
            </a:extLst>
          </p:cNvPr>
          <p:cNvPicPr>
            <a:picLocks noChangeAspect="1"/>
          </p:cNvPicPr>
          <p:nvPr/>
        </p:nvPicPr>
        <p:blipFill rotWithShape="1">
          <a:blip r:embed="rId10"/>
          <a:srcRect b="19298"/>
          <a:stretch/>
        </p:blipFill>
        <p:spPr>
          <a:xfrm>
            <a:off x="9652695" y="4063605"/>
            <a:ext cx="1551589" cy="1252167"/>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CA27796A-1B93-9EF7-F5F6-26765E741EF2}"/>
              </a:ext>
            </a:extLst>
          </p:cNvPr>
          <p:cNvPicPr>
            <a:picLocks noChangeAspect="1"/>
          </p:cNvPicPr>
          <p:nvPr/>
        </p:nvPicPr>
        <p:blipFill>
          <a:blip r:embed="rId11"/>
          <a:stretch>
            <a:fillRect/>
          </a:stretch>
        </p:blipFill>
        <p:spPr>
          <a:xfrm>
            <a:off x="9458721" y="2096344"/>
            <a:ext cx="1655648" cy="715240"/>
          </a:xfrm>
          <a:prstGeom prst="rect">
            <a:avLst/>
          </a:prstGeom>
          <a:effectLst>
            <a:outerShdw blurRad="508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E4BD0F30-68C6-5C51-0765-E28CB30C8F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41394" y="4629972"/>
            <a:ext cx="2762250" cy="685800"/>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28C10AA1-0334-21DD-F3C0-465A3BCABE17}"/>
              </a:ext>
            </a:extLst>
          </p:cNvPr>
          <p:cNvPicPr>
            <a:picLocks noChangeAspect="1"/>
          </p:cNvPicPr>
          <p:nvPr/>
        </p:nvPicPr>
        <p:blipFill>
          <a:blip r:embed="rId14"/>
          <a:stretch>
            <a:fillRect/>
          </a:stretch>
        </p:blipFill>
        <p:spPr>
          <a:xfrm>
            <a:off x="1128407" y="4490332"/>
            <a:ext cx="1726984" cy="965079"/>
          </a:xfrm>
          <a:prstGeom prst="rect">
            <a:avLst/>
          </a:prstGeom>
          <a:effectLst>
            <a:outerShdw blurRad="50800" dist="38100" dir="2700000" algn="tl" rotWithShape="0">
              <a:prstClr val="black">
                <a:alpha val="40000"/>
              </a:prstClr>
            </a:outerShdw>
          </a:effectLst>
        </p:spPr>
      </p:pic>
      <p:pic>
        <p:nvPicPr>
          <p:cNvPr id="20" name="Picture 19" descr="Graphical user interface, text&#10;&#10;Description automatically generated with medium confidence">
            <a:extLst>
              <a:ext uri="{FF2B5EF4-FFF2-40B4-BE49-F238E27FC236}">
                <a16:creationId xmlns:a16="http://schemas.microsoft.com/office/drawing/2014/main" id="{2817CFF1-FEBA-C254-D803-F7C6CB29DA5B}"/>
              </a:ext>
            </a:extLst>
          </p:cNvPr>
          <p:cNvPicPr>
            <a:picLocks noChangeAspect="1"/>
          </p:cNvPicPr>
          <p:nvPr/>
        </p:nvPicPr>
        <p:blipFill rotWithShape="1">
          <a:blip r:embed="rId15"/>
          <a:srcRect t="1" r="36547" b="-31374"/>
          <a:stretch/>
        </p:blipFill>
        <p:spPr>
          <a:xfrm>
            <a:off x="6423136" y="3820521"/>
            <a:ext cx="2732153" cy="688235"/>
          </a:xfrm>
          <a:prstGeom prst="rect">
            <a:avLst/>
          </a:prstGeom>
        </p:spPr>
      </p:pic>
    </p:spTree>
    <p:extLst>
      <p:ext uri="{BB962C8B-B14F-4D97-AF65-F5344CB8AC3E}">
        <p14:creationId xmlns:p14="http://schemas.microsoft.com/office/powerpoint/2010/main" val="366270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8B4024-F795-4A3B-9B8C-1BE74178A7E0}"/>
              </a:ext>
            </a:extLst>
          </p:cNvPr>
          <p:cNvSpPr>
            <a:spLocks noGrp="1"/>
          </p:cNvSpPr>
          <p:nvPr>
            <p:ph type="title"/>
          </p:nvPr>
        </p:nvSpPr>
        <p:spPr/>
        <p:txBody>
          <a:bodyPr/>
          <a:lstStyle/>
          <a:p>
            <a:r>
              <a:rPr lang="tr-TR" dirty="0"/>
              <a:t>ÖNE ÇIKAN GÖSTERGELER</a:t>
            </a:r>
          </a:p>
        </p:txBody>
      </p:sp>
      <p:sp>
        <p:nvSpPr>
          <p:cNvPr id="3" name="İçerik Yer Tutucusu 2">
            <a:extLst>
              <a:ext uri="{FF2B5EF4-FFF2-40B4-BE49-F238E27FC236}">
                <a16:creationId xmlns:a16="http://schemas.microsoft.com/office/drawing/2014/main" id="{D5685438-45E5-4AD4-B41A-D96A8AD0629E}"/>
              </a:ext>
            </a:extLst>
          </p:cNvPr>
          <p:cNvSpPr>
            <a:spLocks noGrp="1"/>
          </p:cNvSpPr>
          <p:nvPr>
            <p:ph idx="1"/>
          </p:nvPr>
        </p:nvSpPr>
        <p:spPr>
          <a:xfrm>
            <a:off x="838200" y="1825625"/>
            <a:ext cx="10515600" cy="3476137"/>
          </a:xfrm>
        </p:spPr>
        <p:txBody>
          <a:bodyPr/>
          <a:lstStyle/>
          <a:p>
            <a:r>
              <a:rPr lang="tr-TR" dirty="0"/>
              <a:t>Yayın sayıları (</a:t>
            </a:r>
            <a:r>
              <a:rPr lang="tr-TR" dirty="0" err="1"/>
              <a:t>WoS</a:t>
            </a:r>
            <a:r>
              <a:rPr lang="tr-TR" dirty="0"/>
              <a:t>, </a:t>
            </a:r>
            <a:r>
              <a:rPr lang="tr-TR" dirty="0" err="1"/>
              <a:t>Scopus</a:t>
            </a:r>
            <a:r>
              <a:rPr lang="tr-TR" dirty="0"/>
              <a:t>, TR-Dizin vb.)- Q1 ve Q2</a:t>
            </a:r>
          </a:p>
          <a:p>
            <a:r>
              <a:rPr lang="tr-TR" dirty="0"/>
              <a:t>Atıflar </a:t>
            </a:r>
          </a:p>
          <a:p>
            <a:r>
              <a:rPr lang="tr-TR" dirty="0"/>
              <a:t>Uluslararası tanınırlık düzeyi (öğretim ve araştırma)</a:t>
            </a:r>
          </a:p>
          <a:p>
            <a:r>
              <a:rPr lang="tr-TR" dirty="0"/>
              <a:t>Uluslararası iş </a:t>
            </a:r>
            <a:r>
              <a:rPr lang="tr-TR" dirty="0" err="1"/>
              <a:t>birlikli</a:t>
            </a:r>
            <a:r>
              <a:rPr lang="tr-TR" dirty="0"/>
              <a:t> yayın sayıları (</a:t>
            </a:r>
            <a:r>
              <a:rPr lang="tr-TR" dirty="0" err="1"/>
              <a:t>Scopus</a:t>
            </a:r>
            <a:r>
              <a:rPr lang="tr-TR" dirty="0"/>
              <a:t>, </a:t>
            </a:r>
            <a:r>
              <a:rPr lang="tr-TR" dirty="0" err="1"/>
              <a:t>WoS</a:t>
            </a:r>
            <a:r>
              <a:rPr lang="tr-TR" dirty="0"/>
              <a:t>)</a:t>
            </a:r>
          </a:p>
          <a:p>
            <a:r>
              <a:rPr lang="tr-TR" dirty="0"/>
              <a:t>Yayınlanan dergi sayıları ve indeksler*</a:t>
            </a:r>
          </a:p>
          <a:p>
            <a:r>
              <a:rPr lang="tr-TR" dirty="0"/>
              <a:t>Tür bazında proje sayıları ve gelirleri</a:t>
            </a:r>
          </a:p>
          <a:p>
            <a:endParaRPr lang="tr-TR" dirty="0"/>
          </a:p>
        </p:txBody>
      </p:sp>
      <p:sp>
        <p:nvSpPr>
          <p:cNvPr id="4" name="Slayt Numarası Yer Tutucusu 3">
            <a:extLst>
              <a:ext uri="{FF2B5EF4-FFF2-40B4-BE49-F238E27FC236}">
                <a16:creationId xmlns:a16="http://schemas.microsoft.com/office/drawing/2014/main" id="{D7EED6E4-E869-4146-8A47-CF994E2EFF41}"/>
              </a:ext>
            </a:extLst>
          </p:cNvPr>
          <p:cNvSpPr>
            <a:spLocks noGrp="1"/>
          </p:cNvSpPr>
          <p:nvPr>
            <p:ph type="sldNum" sz="quarter" idx="12"/>
          </p:nvPr>
        </p:nvSpPr>
        <p:spPr/>
        <p:txBody>
          <a:bodyPr/>
          <a:lstStyle/>
          <a:p>
            <a:fld id="{CF8EA236-263A-8E4B-A919-97FD95326A6F}" type="slidenum">
              <a:rPr lang="tr-TR" smtClean="0"/>
              <a:t>6</a:t>
            </a:fld>
            <a:endParaRPr lang="tr-TR"/>
          </a:p>
        </p:txBody>
      </p:sp>
      <p:pic>
        <p:nvPicPr>
          <p:cNvPr id="8" name="Resim 7">
            <a:extLst>
              <a:ext uri="{FF2B5EF4-FFF2-40B4-BE49-F238E27FC236}">
                <a16:creationId xmlns:a16="http://schemas.microsoft.com/office/drawing/2014/main" id="{AAD3055B-255D-45B3-B1D9-510937276B31}"/>
              </a:ext>
            </a:extLst>
          </p:cNvPr>
          <p:cNvPicPr>
            <a:picLocks noChangeAspect="1"/>
          </p:cNvPicPr>
          <p:nvPr/>
        </p:nvPicPr>
        <p:blipFill>
          <a:blip r:embed="rId2"/>
          <a:stretch>
            <a:fillRect/>
          </a:stretch>
        </p:blipFill>
        <p:spPr>
          <a:xfrm>
            <a:off x="9155289" y="3705347"/>
            <a:ext cx="2770163" cy="1731352"/>
          </a:xfrm>
          <a:prstGeom prst="rect">
            <a:avLst/>
          </a:prstGeom>
        </p:spPr>
      </p:pic>
    </p:spTree>
    <p:extLst>
      <p:ext uri="{BB962C8B-B14F-4D97-AF65-F5344CB8AC3E}">
        <p14:creationId xmlns:p14="http://schemas.microsoft.com/office/powerpoint/2010/main" val="17675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264A9D-9912-4ED5-9CFD-7B5AC27C54A1}"/>
              </a:ext>
            </a:extLst>
          </p:cNvPr>
          <p:cNvSpPr>
            <a:spLocks noGrp="1"/>
          </p:cNvSpPr>
          <p:nvPr>
            <p:ph type="title"/>
          </p:nvPr>
        </p:nvSpPr>
        <p:spPr/>
        <p:txBody>
          <a:bodyPr/>
          <a:lstStyle/>
          <a:p>
            <a:r>
              <a:rPr lang="tr-TR" dirty="0"/>
              <a:t>ÖNE ÇIKAN GÖSTERGELER</a:t>
            </a:r>
          </a:p>
        </p:txBody>
      </p:sp>
      <p:sp>
        <p:nvSpPr>
          <p:cNvPr id="3" name="İçerik Yer Tutucusu 2">
            <a:extLst>
              <a:ext uri="{FF2B5EF4-FFF2-40B4-BE49-F238E27FC236}">
                <a16:creationId xmlns:a16="http://schemas.microsoft.com/office/drawing/2014/main" id="{B105DA83-7AF4-414E-A964-19AD42A31375}"/>
              </a:ext>
            </a:extLst>
          </p:cNvPr>
          <p:cNvSpPr>
            <a:spLocks noGrp="1"/>
          </p:cNvSpPr>
          <p:nvPr>
            <p:ph idx="1"/>
          </p:nvPr>
        </p:nvSpPr>
        <p:spPr>
          <a:xfrm>
            <a:off x="838200" y="1825625"/>
            <a:ext cx="10515600" cy="3291498"/>
          </a:xfrm>
        </p:spPr>
        <p:txBody>
          <a:bodyPr/>
          <a:lstStyle/>
          <a:p>
            <a:r>
              <a:rPr lang="tr-TR" dirty="0"/>
              <a:t>Açık erişim olanakları</a:t>
            </a:r>
          </a:p>
          <a:p>
            <a:r>
              <a:rPr lang="tr-TR" dirty="0"/>
              <a:t>Uluslararası dolaşımdaki öğrenci ve akademisyen sayıları</a:t>
            </a:r>
          </a:p>
          <a:p>
            <a:r>
              <a:rPr lang="tr-TR" dirty="0"/>
              <a:t>Uluslararası araştırmacılar (TÜBİTAK destek programları)* </a:t>
            </a:r>
          </a:p>
          <a:p>
            <a:r>
              <a:rPr lang="tr-TR" dirty="0"/>
              <a:t>Akademisyen başına düşen öğrenci sayısı</a:t>
            </a:r>
          </a:p>
          <a:p>
            <a:r>
              <a:rPr lang="tr-TR" dirty="0"/>
              <a:t>Doktora/Lisans öğrenci ve mezun oranları</a:t>
            </a:r>
          </a:p>
          <a:p>
            <a:endParaRPr lang="tr-TR" dirty="0"/>
          </a:p>
        </p:txBody>
      </p:sp>
      <p:sp>
        <p:nvSpPr>
          <p:cNvPr id="4" name="Slayt Numarası Yer Tutucusu 3">
            <a:extLst>
              <a:ext uri="{FF2B5EF4-FFF2-40B4-BE49-F238E27FC236}">
                <a16:creationId xmlns:a16="http://schemas.microsoft.com/office/drawing/2014/main" id="{A099D2BA-E808-4D03-BEF2-A37755D0624D}"/>
              </a:ext>
            </a:extLst>
          </p:cNvPr>
          <p:cNvSpPr>
            <a:spLocks noGrp="1"/>
          </p:cNvSpPr>
          <p:nvPr>
            <p:ph type="sldNum" sz="quarter" idx="12"/>
          </p:nvPr>
        </p:nvSpPr>
        <p:spPr/>
        <p:txBody>
          <a:bodyPr/>
          <a:lstStyle/>
          <a:p>
            <a:fld id="{CF8EA236-263A-8E4B-A919-97FD95326A6F}" type="slidenum">
              <a:rPr lang="tr-TR" smtClean="0"/>
              <a:t>7</a:t>
            </a:fld>
            <a:endParaRPr lang="tr-TR"/>
          </a:p>
        </p:txBody>
      </p:sp>
      <p:pic>
        <p:nvPicPr>
          <p:cNvPr id="6" name="Resim 5">
            <a:extLst>
              <a:ext uri="{FF2B5EF4-FFF2-40B4-BE49-F238E27FC236}">
                <a16:creationId xmlns:a16="http://schemas.microsoft.com/office/drawing/2014/main" id="{E90704DF-96C7-43C3-8635-87084FDA04BD}"/>
              </a:ext>
            </a:extLst>
          </p:cNvPr>
          <p:cNvPicPr>
            <a:picLocks noChangeAspect="1"/>
          </p:cNvPicPr>
          <p:nvPr/>
        </p:nvPicPr>
        <p:blipFill>
          <a:blip r:embed="rId2"/>
          <a:stretch>
            <a:fillRect/>
          </a:stretch>
        </p:blipFill>
        <p:spPr>
          <a:xfrm>
            <a:off x="9279181" y="3718047"/>
            <a:ext cx="2619375" cy="1743075"/>
          </a:xfrm>
          <a:prstGeom prst="rect">
            <a:avLst/>
          </a:prstGeom>
        </p:spPr>
      </p:pic>
    </p:spTree>
    <p:extLst>
      <p:ext uri="{BB962C8B-B14F-4D97-AF65-F5344CB8AC3E}">
        <p14:creationId xmlns:p14="http://schemas.microsoft.com/office/powerpoint/2010/main" val="84004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DBB41C-ACEE-410B-8B4F-2DC9CCEDB565}"/>
              </a:ext>
            </a:extLst>
          </p:cNvPr>
          <p:cNvSpPr>
            <a:spLocks noGrp="1"/>
          </p:cNvSpPr>
          <p:nvPr>
            <p:ph type="title"/>
          </p:nvPr>
        </p:nvSpPr>
        <p:spPr>
          <a:xfrm>
            <a:off x="0" y="0"/>
            <a:ext cx="7897989" cy="605059"/>
          </a:xfrm>
        </p:spPr>
        <p:txBody>
          <a:bodyPr>
            <a:normAutofit fontScale="90000"/>
          </a:bodyPr>
          <a:lstStyle/>
          <a:p>
            <a:r>
              <a:rPr lang="tr-TR" dirty="0"/>
              <a:t>Dergilerimiz</a:t>
            </a:r>
          </a:p>
        </p:txBody>
      </p:sp>
      <p:sp>
        <p:nvSpPr>
          <p:cNvPr id="4" name="Slayt Numarası Yer Tutucusu 3">
            <a:extLst>
              <a:ext uri="{FF2B5EF4-FFF2-40B4-BE49-F238E27FC236}">
                <a16:creationId xmlns:a16="http://schemas.microsoft.com/office/drawing/2014/main" id="{FE6882EE-3D7B-41DC-9C85-B4411A57E94D}"/>
              </a:ext>
            </a:extLst>
          </p:cNvPr>
          <p:cNvSpPr>
            <a:spLocks noGrp="1"/>
          </p:cNvSpPr>
          <p:nvPr>
            <p:ph type="sldNum" sz="quarter" idx="12"/>
          </p:nvPr>
        </p:nvSpPr>
        <p:spPr/>
        <p:txBody>
          <a:bodyPr/>
          <a:lstStyle/>
          <a:p>
            <a:fld id="{CF8EA236-263A-8E4B-A919-97FD95326A6F}" type="slidenum">
              <a:rPr lang="tr-TR" smtClean="0"/>
              <a:t>8</a:t>
            </a:fld>
            <a:endParaRPr lang="tr-TR"/>
          </a:p>
        </p:txBody>
      </p:sp>
      <p:pic>
        <p:nvPicPr>
          <p:cNvPr id="5" name="Resim 4">
            <a:extLst>
              <a:ext uri="{FF2B5EF4-FFF2-40B4-BE49-F238E27FC236}">
                <a16:creationId xmlns:a16="http://schemas.microsoft.com/office/drawing/2014/main" id="{61BEAD06-8F75-4715-8542-30CB9251FCB7}"/>
              </a:ext>
            </a:extLst>
          </p:cNvPr>
          <p:cNvPicPr>
            <a:picLocks noChangeAspect="1"/>
          </p:cNvPicPr>
          <p:nvPr/>
        </p:nvPicPr>
        <p:blipFill>
          <a:blip r:embed="rId2"/>
          <a:stretch>
            <a:fillRect/>
          </a:stretch>
        </p:blipFill>
        <p:spPr>
          <a:xfrm>
            <a:off x="-101462" y="469542"/>
            <a:ext cx="10136150" cy="5086717"/>
          </a:xfrm>
          <a:prstGeom prst="rect">
            <a:avLst/>
          </a:prstGeom>
        </p:spPr>
      </p:pic>
      <p:sp>
        <p:nvSpPr>
          <p:cNvPr id="6" name="Dikdörtgen 5">
            <a:extLst>
              <a:ext uri="{FF2B5EF4-FFF2-40B4-BE49-F238E27FC236}">
                <a16:creationId xmlns:a16="http://schemas.microsoft.com/office/drawing/2014/main" id="{872E34F6-1134-4529-9CE9-81BC28AF2411}"/>
              </a:ext>
            </a:extLst>
          </p:cNvPr>
          <p:cNvSpPr/>
          <p:nvPr/>
        </p:nvSpPr>
        <p:spPr>
          <a:xfrm>
            <a:off x="6778603" y="5283643"/>
            <a:ext cx="5395451" cy="369332"/>
          </a:xfrm>
          <a:prstGeom prst="rect">
            <a:avLst/>
          </a:prstGeom>
        </p:spPr>
        <p:txBody>
          <a:bodyPr wrap="none">
            <a:spAutoFit/>
          </a:bodyPr>
          <a:lstStyle/>
          <a:p>
            <a:r>
              <a:rPr lang="tr-TR" dirty="0">
                <a:solidFill>
                  <a:schemeClr val="accent1"/>
                </a:solidFill>
              </a:rPr>
              <a:t>https://kutuphane.deu.edu.tr/yayinevi/journals_tr.html</a:t>
            </a:r>
          </a:p>
        </p:txBody>
      </p:sp>
    </p:spTree>
    <p:extLst>
      <p:ext uri="{BB962C8B-B14F-4D97-AF65-F5344CB8AC3E}">
        <p14:creationId xmlns:p14="http://schemas.microsoft.com/office/powerpoint/2010/main" val="362704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6190E1-FC45-4777-A71B-AAB782F6E640}"/>
              </a:ext>
            </a:extLst>
          </p:cNvPr>
          <p:cNvSpPr>
            <a:spLocks noGrp="1"/>
          </p:cNvSpPr>
          <p:nvPr>
            <p:ph type="title"/>
          </p:nvPr>
        </p:nvSpPr>
        <p:spPr/>
        <p:txBody>
          <a:bodyPr/>
          <a:lstStyle/>
          <a:p>
            <a:r>
              <a:rPr lang="tr-TR" dirty="0"/>
              <a:t>Uluslararası araştırmacılar - TÜBİTAK destek programları</a:t>
            </a:r>
          </a:p>
        </p:txBody>
      </p:sp>
      <p:sp>
        <p:nvSpPr>
          <p:cNvPr id="4" name="Slayt Numarası Yer Tutucusu 3">
            <a:extLst>
              <a:ext uri="{FF2B5EF4-FFF2-40B4-BE49-F238E27FC236}">
                <a16:creationId xmlns:a16="http://schemas.microsoft.com/office/drawing/2014/main" id="{64EE7C1C-8561-4B71-A017-2866D649D893}"/>
              </a:ext>
            </a:extLst>
          </p:cNvPr>
          <p:cNvSpPr>
            <a:spLocks noGrp="1"/>
          </p:cNvSpPr>
          <p:nvPr>
            <p:ph type="sldNum" sz="quarter" idx="12"/>
          </p:nvPr>
        </p:nvSpPr>
        <p:spPr/>
        <p:txBody>
          <a:bodyPr/>
          <a:lstStyle/>
          <a:p>
            <a:fld id="{CF8EA236-263A-8E4B-A919-97FD95326A6F}" type="slidenum">
              <a:rPr lang="tr-TR" smtClean="0"/>
              <a:t>9</a:t>
            </a:fld>
            <a:endParaRPr lang="tr-TR"/>
          </a:p>
        </p:txBody>
      </p:sp>
      <p:sp>
        <p:nvSpPr>
          <p:cNvPr id="13" name="Dikdörtgen: Yuvarlatılmış Köşeler 12">
            <a:extLst>
              <a:ext uri="{FF2B5EF4-FFF2-40B4-BE49-F238E27FC236}">
                <a16:creationId xmlns:a16="http://schemas.microsoft.com/office/drawing/2014/main" id="{618450AC-CC04-48F6-B36C-4CC919399758}"/>
              </a:ext>
            </a:extLst>
          </p:cNvPr>
          <p:cNvSpPr/>
          <p:nvPr/>
        </p:nvSpPr>
        <p:spPr>
          <a:xfrm>
            <a:off x="6096000" y="1920340"/>
            <a:ext cx="368588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600" dirty="0"/>
              <a:t>Hem Yabancı Hem Türk Araştırmacılar</a:t>
            </a:r>
          </a:p>
        </p:txBody>
      </p:sp>
      <p:sp>
        <p:nvSpPr>
          <p:cNvPr id="17" name="Dikdörtgen 16">
            <a:extLst>
              <a:ext uri="{FF2B5EF4-FFF2-40B4-BE49-F238E27FC236}">
                <a16:creationId xmlns:a16="http://schemas.microsoft.com/office/drawing/2014/main" id="{BFC75470-5BEA-45F0-9319-454B842FD24E}"/>
              </a:ext>
            </a:extLst>
          </p:cNvPr>
          <p:cNvSpPr/>
          <p:nvPr/>
        </p:nvSpPr>
        <p:spPr>
          <a:xfrm>
            <a:off x="4838033" y="3064392"/>
            <a:ext cx="33413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2221 Konuk veya Akademik İzinli (</a:t>
            </a:r>
            <a:r>
              <a:rPr lang="tr-TR" dirty="0" err="1"/>
              <a:t>Sabbatical</a:t>
            </a:r>
            <a:r>
              <a:rPr lang="tr-TR" dirty="0"/>
              <a:t>) Bilim İnsanı Destekleme Programı</a:t>
            </a:r>
          </a:p>
        </p:txBody>
      </p:sp>
      <p:sp>
        <p:nvSpPr>
          <p:cNvPr id="18" name="Dikdörtgen 17">
            <a:extLst>
              <a:ext uri="{FF2B5EF4-FFF2-40B4-BE49-F238E27FC236}">
                <a16:creationId xmlns:a16="http://schemas.microsoft.com/office/drawing/2014/main" id="{299BCCD9-733B-4F23-A14F-2999DBA799A8}"/>
              </a:ext>
            </a:extLst>
          </p:cNvPr>
          <p:cNvSpPr/>
          <p:nvPr/>
        </p:nvSpPr>
        <p:spPr>
          <a:xfrm>
            <a:off x="8402310" y="3064392"/>
            <a:ext cx="25880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2232 Uluslararası Araştırmacılar Programı</a:t>
            </a:r>
          </a:p>
          <a:p>
            <a:pPr algn="ctr"/>
            <a:endParaRPr lang="tr-TR" dirty="0"/>
          </a:p>
        </p:txBody>
      </p:sp>
      <p:sp>
        <p:nvSpPr>
          <p:cNvPr id="19" name="Dikdörtgen 18">
            <a:extLst>
              <a:ext uri="{FF2B5EF4-FFF2-40B4-BE49-F238E27FC236}">
                <a16:creationId xmlns:a16="http://schemas.microsoft.com/office/drawing/2014/main" id="{08696286-4D35-40CC-B382-4C3F0E1EAB80}"/>
              </a:ext>
            </a:extLst>
          </p:cNvPr>
          <p:cNvSpPr/>
          <p:nvPr/>
        </p:nvSpPr>
        <p:spPr>
          <a:xfrm>
            <a:off x="6268250" y="4157902"/>
            <a:ext cx="3341379" cy="980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2236 Uluslararası Deneyimli Araştırmacı Dolaşımı Destek Programı</a:t>
            </a:r>
          </a:p>
        </p:txBody>
      </p:sp>
      <p:sp>
        <p:nvSpPr>
          <p:cNvPr id="20" name="Dikdörtgen: Yuvarlatılmış Köşeler 19">
            <a:extLst>
              <a:ext uri="{FF2B5EF4-FFF2-40B4-BE49-F238E27FC236}">
                <a16:creationId xmlns:a16="http://schemas.microsoft.com/office/drawing/2014/main" id="{4A6A084A-0D39-46A4-923A-E90327051827}"/>
              </a:ext>
            </a:extLst>
          </p:cNvPr>
          <p:cNvSpPr/>
          <p:nvPr/>
        </p:nvSpPr>
        <p:spPr>
          <a:xfrm>
            <a:off x="460733" y="1920340"/>
            <a:ext cx="368588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600" dirty="0"/>
              <a:t>Yabancı Araştırmacılar</a:t>
            </a:r>
          </a:p>
        </p:txBody>
      </p:sp>
      <p:sp>
        <p:nvSpPr>
          <p:cNvPr id="21" name="Dikdörtgen 20">
            <a:extLst>
              <a:ext uri="{FF2B5EF4-FFF2-40B4-BE49-F238E27FC236}">
                <a16:creationId xmlns:a16="http://schemas.microsoft.com/office/drawing/2014/main" id="{BCBE64A9-1E5A-49B4-BF1B-DBACC47520CB}"/>
              </a:ext>
            </a:extLst>
          </p:cNvPr>
          <p:cNvSpPr/>
          <p:nvPr/>
        </p:nvSpPr>
        <p:spPr>
          <a:xfrm>
            <a:off x="763686" y="3064392"/>
            <a:ext cx="3026005" cy="109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2216 Uluslararası Araştırmacılar İçin Araştırma Burs Programı</a:t>
            </a:r>
          </a:p>
        </p:txBody>
      </p:sp>
      <p:pic>
        <p:nvPicPr>
          <p:cNvPr id="22" name="Resim 21">
            <a:extLst>
              <a:ext uri="{FF2B5EF4-FFF2-40B4-BE49-F238E27FC236}">
                <a16:creationId xmlns:a16="http://schemas.microsoft.com/office/drawing/2014/main" id="{41A819AE-5381-4650-865E-A2EA3F987939}"/>
              </a:ext>
            </a:extLst>
          </p:cNvPr>
          <p:cNvPicPr>
            <a:picLocks noChangeAspect="1"/>
          </p:cNvPicPr>
          <p:nvPr/>
        </p:nvPicPr>
        <p:blipFill>
          <a:blip r:embed="rId2"/>
          <a:stretch>
            <a:fillRect/>
          </a:stretch>
        </p:blipFill>
        <p:spPr>
          <a:xfrm>
            <a:off x="11199255" y="4501660"/>
            <a:ext cx="786805" cy="1049073"/>
          </a:xfrm>
          <a:prstGeom prst="rect">
            <a:avLst/>
          </a:prstGeom>
        </p:spPr>
      </p:pic>
    </p:spTree>
    <p:extLst>
      <p:ext uri="{BB962C8B-B14F-4D97-AF65-F5344CB8AC3E}">
        <p14:creationId xmlns:p14="http://schemas.microsoft.com/office/powerpoint/2010/main" val="1080147302"/>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2033</TotalTime>
  <Words>697</Words>
  <Application>Microsoft Office PowerPoint</Application>
  <PresentationFormat>Widescreen</PresentationFormat>
  <Paragraphs>172</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Kurumsal Veri Yönetim Süreçleri   AVESİS-BAPSİS-DAPSİS Platformları </vt:lpstr>
      <vt:lpstr>SUNUM PLANI</vt:lpstr>
      <vt:lpstr>Kurumsal Veri Yönetim Koordinatörlüğü</vt:lpstr>
      <vt:lpstr>KAYNAKLAR</vt:lpstr>
      <vt:lpstr>Etkileşimler</vt:lpstr>
      <vt:lpstr>ÖNE ÇIKAN GÖSTERGELER</vt:lpstr>
      <vt:lpstr>ÖNE ÇIKAN GÖSTERGELER</vt:lpstr>
      <vt:lpstr>Dergilerimiz</vt:lpstr>
      <vt:lpstr>Uluslararası araştırmacılar - TÜBİTAK destek programları</vt:lpstr>
      <vt:lpstr>Kurumsal Veri Yönetim Süreçleri</vt:lpstr>
      <vt:lpstr>Örnek süreç detay planı</vt:lpstr>
      <vt:lpstr>Örnek DEBİS ekranı</vt:lpstr>
      <vt:lpstr>Örnek veri tablosu tanımlama formu</vt:lpstr>
      <vt:lpstr>AVESİS - BAPSİS - DAPSİS</vt:lpstr>
      <vt:lpstr>AVESİS - BAPSİS - DAPSİS ve diğer ortamlar neden önemli?</vt:lpstr>
      <vt:lpstr>AVESİS - BAPSİS - DAPSİS ve diğer ortamlar neden önemli?</vt:lpstr>
      <vt:lpstr>Verilerin Etkileşimi</vt:lpstr>
      <vt:lpstr>YÖKSİS</vt:lpstr>
      <vt:lpstr>Web of Science ve Scopus</vt:lpstr>
      <vt:lpstr>Akademik Veri Yönetim Sistemi - AVESİS </vt:lpstr>
      <vt:lpstr>AVESİS</vt:lpstr>
      <vt:lpstr>AVESİS</vt:lpstr>
      <vt:lpstr>AVESİS</vt:lpstr>
      <vt:lpstr>Dış Kaynaklı Proje Süreçleri Yönetim Sistemi - DAPSİS </vt:lpstr>
      <vt:lpstr>Dış Kaynaklı Proje Süreçleri Yönetim Sistemi - DAPSİS </vt:lpstr>
      <vt:lpstr>DEÜ BAP Süreçleri Yönetim Sistemi - BAPSİS</vt:lpstr>
      <vt:lpstr>DEÜ BAP Başvurusu ve Değerlendirme Süreci</vt:lpstr>
      <vt:lpstr>DEÜ BAP Süreçleri Yönetim Sistemi - BAPSİS</vt:lpstr>
      <vt:lpstr>İYİLEŞTİRMEYE AÇIK ALANLAR</vt:lpstr>
      <vt:lpstr>Sorularınız  Geribildirimleriniz  Dilek ve Önerileriniz</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güzin özdağoğlu</cp:lastModifiedBy>
  <cp:revision>95</cp:revision>
  <dcterms:created xsi:type="dcterms:W3CDTF">2019-09-12T13:37:31Z</dcterms:created>
  <dcterms:modified xsi:type="dcterms:W3CDTF">2023-03-12T10:56:15Z</dcterms:modified>
  <cp:category/>
</cp:coreProperties>
</file>