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F_4061BD6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30"/>
  </p:notesMasterIdLst>
  <p:sldIdLst>
    <p:sldId id="256" r:id="rId2"/>
    <p:sldId id="291" r:id="rId3"/>
    <p:sldId id="292" r:id="rId4"/>
    <p:sldId id="304" r:id="rId5"/>
    <p:sldId id="299" r:id="rId6"/>
    <p:sldId id="310" r:id="rId7"/>
    <p:sldId id="297" r:id="rId8"/>
    <p:sldId id="300" r:id="rId9"/>
    <p:sldId id="301" r:id="rId10"/>
    <p:sldId id="324" r:id="rId11"/>
    <p:sldId id="322" r:id="rId12"/>
    <p:sldId id="335" r:id="rId13"/>
    <p:sldId id="340" r:id="rId14"/>
    <p:sldId id="339" r:id="rId15"/>
    <p:sldId id="327" r:id="rId16"/>
    <p:sldId id="336" r:id="rId17"/>
    <p:sldId id="337" r:id="rId18"/>
    <p:sldId id="338" r:id="rId19"/>
    <p:sldId id="331" r:id="rId20"/>
    <p:sldId id="334" r:id="rId21"/>
    <p:sldId id="303" r:id="rId22"/>
    <p:sldId id="343" r:id="rId23"/>
    <p:sldId id="344" r:id="rId24"/>
    <p:sldId id="333" r:id="rId25"/>
    <p:sldId id="345" r:id="rId26"/>
    <p:sldId id="275" r:id="rId27"/>
    <p:sldId id="323" r:id="rId28"/>
    <p:sldId id="342"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4D438A-7076-E170-7189-3DD300CC4642}" name="güzin özdağoğlu" initials="gö" userId="S::guzin.kavrukkoca@deu.edu.tr::4c214b7d-93dd-434e-9ae1-e35698710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008000"/>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88A0D-4DF8-4FB6-89E1-1E8ED933A0A3}" v="1" dt="2023-03-23T05:43:24.02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10"/>
    <p:restoredTop sz="69516" autoAdjust="0"/>
  </p:normalViewPr>
  <p:slideViewPr>
    <p:cSldViewPr snapToGrid="0" snapToObjects="1">
      <p:cViewPr varScale="1">
        <p:scale>
          <a:sx n="41" d="100"/>
          <a:sy n="41" d="100"/>
        </p:scale>
        <p:origin x="120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zin özdağoğlu" userId="4c214b7d-93dd-434e-9ae1-e35698710c3f" providerId="ADAL" clId="{3CB88A0D-4DF8-4FB6-89E1-1E8ED933A0A3}"/>
    <pc:docChg chg="custSel delSld modSld sldOrd">
      <pc:chgData name="güzin özdağoğlu" userId="4c214b7d-93dd-434e-9ae1-e35698710c3f" providerId="ADAL" clId="{3CB88A0D-4DF8-4FB6-89E1-1E8ED933A0A3}" dt="2023-03-23T05:50:53.579" v="108" actId="207"/>
      <pc:docMkLst>
        <pc:docMk/>
      </pc:docMkLst>
      <pc:sldChg chg="modSp mod">
        <pc:chgData name="güzin özdağoğlu" userId="4c214b7d-93dd-434e-9ae1-e35698710c3f" providerId="ADAL" clId="{3CB88A0D-4DF8-4FB6-89E1-1E8ED933A0A3}" dt="2023-03-23T05:50:53.579" v="108" actId="207"/>
        <pc:sldMkLst>
          <pc:docMk/>
          <pc:sldMk cId="1074747970" sldId="291"/>
        </pc:sldMkLst>
        <pc:spChg chg="mod">
          <ac:chgData name="güzin özdağoğlu" userId="4c214b7d-93dd-434e-9ae1-e35698710c3f" providerId="ADAL" clId="{3CB88A0D-4DF8-4FB6-89E1-1E8ED933A0A3}" dt="2023-03-23T05:50:53.579" v="108" actId="207"/>
          <ac:spMkLst>
            <pc:docMk/>
            <pc:sldMk cId="1074747970" sldId="291"/>
            <ac:spMk id="3" creationId="{00000000-0000-0000-0000-000000000000}"/>
          </ac:spMkLst>
        </pc:spChg>
      </pc:sldChg>
      <pc:sldChg chg="del">
        <pc:chgData name="güzin özdağoğlu" userId="4c214b7d-93dd-434e-9ae1-e35698710c3f" providerId="ADAL" clId="{3CB88A0D-4DF8-4FB6-89E1-1E8ED933A0A3}" dt="2023-03-23T05:46:27.604" v="106" actId="47"/>
        <pc:sldMkLst>
          <pc:docMk/>
          <pc:sldMk cId="2161532694" sldId="295"/>
        </pc:sldMkLst>
      </pc:sldChg>
      <pc:sldChg chg="modNotesTx">
        <pc:chgData name="güzin özdağoğlu" userId="4c214b7d-93dd-434e-9ae1-e35698710c3f" providerId="ADAL" clId="{3CB88A0D-4DF8-4FB6-89E1-1E8ED933A0A3}" dt="2023-03-23T05:46:24.787" v="105"/>
        <pc:sldMkLst>
          <pc:docMk/>
          <pc:sldMk cId="3662709523" sldId="297"/>
        </pc:sldMkLst>
      </pc:sldChg>
      <pc:sldChg chg="modSp mod modShow">
        <pc:chgData name="güzin özdağoğlu" userId="4c214b7d-93dd-434e-9ae1-e35698710c3f" providerId="ADAL" clId="{3CB88A0D-4DF8-4FB6-89E1-1E8ED933A0A3}" dt="2023-03-23T05:45:04.218" v="101" actId="313"/>
        <pc:sldMkLst>
          <pc:docMk/>
          <pc:sldMk cId="1767547378" sldId="300"/>
        </pc:sldMkLst>
        <pc:spChg chg="mod">
          <ac:chgData name="güzin özdağoğlu" userId="4c214b7d-93dd-434e-9ae1-e35698710c3f" providerId="ADAL" clId="{3CB88A0D-4DF8-4FB6-89E1-1E8ED933A0A3}" dt="2023-03-23T05:45:04.218" v="101" actId="313"/>
          <ac:spMkLst>
            <pc:docMk/>
            <pc:sldMk cId="1767547378" sldId="300"/>
            <ac:spMk id="3" creationId="{D5685438-45E5-4AD4-B41A-D96A8AD0629E}"/>
          </ac:spMkLst>
        </pc:spChg>
      </pc:sldChg>
      <pc:sldChg chg="modSp mod modShow">
        <pc:chgData name="güzin özdağoğlu" userId="4c214b7d-93dd-434e-9ae1-e35698710c3f" providerId="ADAL" clId="{3CB88A0D-4DF8-4FB6-89E1-1E8ED933A0A3}" dt="2023-03-23T05:38:04.522" v="59" actId="729"/>
        <pc:sldMkLst>
          <pc:docMk/>
          <pc:sldMk cId="840041722" sldId="301"/>
        </pc:sldMkLst>
        <pc:spChg chg="mod">
          <ac:chgData name="güzin özdağoğlu" userId="4c214b7d-93dd-434e-9ae1-e35698710c3f" providerId="ADAL" clId="{3CB88A0D-4DF8-4FB6-89E1-1E8ED933A0A3}" dt="2023-03-23T05:37:58.220" v="58" actId="20577"/>
          <ac:spMkLst>
            <pc:docMk/>
            <pc:sldMk cId="840041722" sldId="301"/>
            <ac:spMk id="3" creationId="{B105DA83-7AF4-414E-A964-19AD42A31375}"/>
          </ac:spMkLst>
        </pc:spChg>
      </pc:sldChg>
      <pc:sldChg chg="modSp mod ord">
        <pc:chgData name="güzin özdağoğlu" userId="4c214b7d-93dd-434e-9ae1-e35698710c3f" providerId="ADAL" clId="{3CB88A0D-4DF8-4FB6-89E1-1E8ED933A0A3}" dt="2023-03-23T05:37:06.197" v="53"/>
        <pc:sldMkLst>
          <pc:docMk/>
          <pc:sldMk cId="1514375307" sldId="322"/>
        </pc:sldMkLst>
        <pc:spChg chg="mod">
          <ac:chgData name="güzin özdağoğlu" userId="4c214b7d-93dd-434e-9ae1-e35698710c3f" providerId="ADAL" clId="{3CB88A0D-4DF8-4FB6-89E1-1E8ED933A0A3}" dt="2023-03-22T11:32:18.230" v="49" actId="20577"/>
          <ac:spMkLst>
            <pc:docMk/>
            <pc:sldMk cId="1514375307" sldId="322"/>
            <ac:spMk id="3" creationId="{D139371E-7187-49EE-B456-DFF886AF2608}"/>
          </ac:spMkLst>
        </pc:spChg>
      </pc:sldChg>
      <pc:sldChg chg="modSp mod">
        <pc:chgData name="güzin özdağoğlu" userId="4c214b7d-93dd-434e-9ae1-e35698710c3f" providerId="ADAL" clId="{3CB88A0D-4DF8-4FB6-89E1-1E8ED933A0A3}" dt="2023-03-23T05:38:16.687" v="61" actId="20577"/>
        <pc:sldMkLst>
          <pc:docMk/>
          <pc:sldMk cId="558260285" sldId="324"/>
        </pc:sldMkLst>
        <pc:spChg chg="mod">
          <ac:chgData name="güzin özdağoğlu" userId="4c214b7d-93dd-434e-9ae1-e35698710c3f" providerId="ADAL" clId="{3CB88A0D-4DF8-4FB6-89E1-1E8ED933A0A3}" dt="2023-03-23T05:38:16.687" v="61" actId="20577"/>
          <ac:spMkLst>
            <pc:docMk/>
            <pc:sldMk cId="558260285" sldId="324"/>
            <ac:spMk id="2" creationId="{23C275BB-D953-7B42-4E0D-15CB2F5E839F}"/>
          </ac:spMkLst>
        </pc:spChg>
      </pc:sldChg>
      <pc:sldChg chg="del">
        <pc:chgData name="güzin özdağoğlu" userId="4c214b7d-93dd-434e-9ae1-e35698710c3f" providerId="ADAL" clId="{3CB88A0D-4DF8-4FB6-89E1-1E8ED933A0A3}" dt="2023-03-23T05:46:48.950" v="107" actId="47"/>
        <pc:sldMkLst>
          <pc:docMk/>
          <pc:sldMk cId="847566547" sldId="332"/>
        </pc:sldMkLst>
      </pc:sldChg>
      <pc:sldChg chg="modSp mod">
        <pc:chgData name="güzin özdağoğlu" userId="4c214b7d-93dd-434e-9ae1-e35698710c3f" providerId="ADAL" clId="{3CB88A0D-4DF8-4FB6-89E1-1E8ED933A0A3}" dt="2023-03-23T05:43:54.957" v="99" actId="20577"/>
        <pc:sldMkLst>
          <pc:docMk/>
          <pc:sldMk cId="3757375248" sldId="333"/>
        </pc:sldMkLst>
        <pc:spChg chg="mod">
          <ac:chgData name="güzin özdağoğlu" userId="4c214b7d-93dd-434e-9ae1-e35698710c3f" providerId="ADAL" clId="{3CB88A0D-4DF8-4FB6-89E1-1E8ED933A0A3}" dt="2023-03-23T05:43:54.957" v="99" actId="20577"/>
          <ac:spMkLst>
            <pc:docMk/>
            <pc:sldMk cId="3757375248" sldId="333"/>
            <ac:spMk id="3" creationId="{0CF5AAB4-9322-4748-EF5E-55FFA6804DD9}"/>
          </ac:spMkLst>
        </pc:spChg>
      </pc:sldChg>
      <pc:sldChg chg="ord">
        <pc:chgData name="güzin özdağoğlu" userId="4c214b7d-93dd-434e-9ae1-e35698710c3f" providerId="ADAL" clId="{3CB88A0D-4DF8-4FB6-89E1-1E8ED933A0A3}" dt="2023-03-23T05:42:33.803" v="72"/>
        <pc:sldMkLst>
          <pc:docMk/>
          <pc:sldMk cId="1410358755" sldId="334"/>
        </pc:sldMkLst>
      </pc:sldChg>
      <pc:sldChg chg="modSp mod">
        <pc:chgData name="güzin özdağoğlu" userId="4c214b7d-93dd-434e-9ae1-e35698710c3f" providerId="ADAL" clId="{3CB88A0D-4DF8-4FB6-89E1-1E8ED933A0A3}" dt="2023-03-23T05:40:17.936" v="70" actId="14100"/>
        <pc:sldMkLst>
          <pc:docMk/>
          <pc:sldMk cId="3457990962" sldId="335"/>
        </pc:sldMkLst>
        <pc:spChg chg="mod">
          <ac:chgData name="güzin özdağoğlu" userId="4c214b7d-93dd-434e-9ae1-e35698710c3f" providerId="ADAL" clId="{3CB88A0D-4DF8-4FB6-89E1-1E8ED933A0A3}" dt="2023-03-23T05:40:17.936" v="70" actId="14100"/>
          <ac:spMkLst>
            <pc:docMk/>
            <pc:sldMk cId="3457990962" sldId="335"/>
            <ac:spMk id="4" creationId="{0D5261AB-720A-4DBB-873F-9F988BE5C902}"/>
          </ac:spMkLst>
        </pc:spChg>
      </pc:sldChg>
      <pc:sldChg chg="modNotesTx">
        <pc:chgData name="güzin özdağoğlu" userId="4c214b7d-93dd-434e-9ae1-e35698710c3f" providerId="ADAL" clId="{3CB88A0D-4DF8-4FB6-89E1-1E8ED933A0A3}" dt="2023-03-23T05:43:26.273" v="75"/>
        <pc:sldMkLst>
          <pc:docMk/>
          <pc:sldMk cId="1488211442" sldId="343"/>
        </pc:sldMkLst>
      </pc:sldChg>
      <pc:sldChg chg="modNotesTx">
        <pc:chgData name="güzin özdağoğlu" userId="4c214b7d-93dd-434e-9ae1-e35698710c3f" providerId="ADAL" clId="{3CB88A0D-4DF8-4FB6-89E1-1E8ED933A0A3}" dt="2023-03-23T05:43:07.560" v="74" actId="20577"/>
        <pc:sldMkLst>
          <pc:docMk/>
          <pc:sldMk cId="553207406" sldId="344"/>
        </pc:sldMkLst>
      </pc:sldChg>
      <pc:sldChg chg="modSp mod">
        <pc:chgData name="güzin özdağoğlu" userId="4c214b7d-93dd-434e-9ae1-e35698710c3f" providerId="ADAL" clId="{3CB88A0D-4DF8-4FB6-89E1-1E8ED933A0A3}" dt="2023-03-22T11:32:05.149" v="48" actId="20577"/>
        <pc:sldMkLst>
          <pc:docMk/>
          <pc:sldMk cId="2566192536" sldId="345"/>
        </pc:sldMkLst>
        <pc:spChg chg="mod">
          <ac:chgData name="güzin özdağoğlu" userId="4c214b7d-93dd-434e-9ae1-e35698710c3f" providerId="ADAL" clId="{3CB88A0D-4DF8-4FB6-89E1-1E8ED933A0A3}" dt="2023-03-22T11:32:05.149" v="48" actId="20577"/>
          <ac:spMkLst>
            <pc:docMk/>
            <pc:sldMk cId="2566192536" sldId="345"/>
            <ac:spMk id="3" creationId="{88971EE1-35E5-4F51-888C-4045C4058FC4}"/>
          </ac:spMkLst>
        </pc:spChg>
      </pc:sldChg>
    </pc:docChg>
  </pc:docChgLst>
</pc:chgInfo>
</file>

<file path=ppt/comments/modernComment_12F_4061BD66.xml><?xml version="1.0" encoding="utf-8"?>
<p188:cmLst xmlns:a="http://schemas.openxmlformats.org/drawingml/2006/main" xmlns:r="http://schemas.openxmlformats.org/officeDocument/2006/relationships" xmlns:p188="http://schemas.microsoft.com/office/powerpoint/2018/8/main">
  <p188:cm id="{0998AB57-9B9F-4018-8770-18722136A540}" authorId="{384D438A-7076-E170-7189-3DD300CC4642}" created="2023-03-19T17:01:17.524">
    <pc:sldMkLst xmlns:pc="http://schemas.microsoft.com/office/powerpoint/2013/main/command">
      <pc:docMk/>
      <pc:sldMk cId="1080147302" sldId="303"/>
    </pc:sldMkLst>
    <p188:txBody>
      <a:bodyPr/>
      <a:lstStyle/>
      <a:p>
        <a:r>
          <a:rPr lang="en-US"/>
          <a:t>Buraya tubitak bidebten gelenlerden uygun olanları da ekleyelim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33A57-3A38-481C-A9EB-4E80CAAF0A28}" type="datetimeFigureOut">
              <a:rPr lang="tr-TR" smtClean="0"/>
              <a:t>23.03.2023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596BE-72C5-4E0B-A128-43029738465A}" type="slidenum">
              <a:rPr lang="tr-TR" smtClean="0"/>
              <a:t>‹#›</a:t>
            </a:fld>
            <a:endParaRPr lang="tr-TR"/>
          </a:p>
        </p:txBody>
      </p:sp>
    </p:spTree>
    <p:extLst>
      <p:ext uri="{BB962C8B-B14F-4D97-AF65-F5344CB8AC3E}">
        <p14:creationId xmlns:p14="http://schemas.microsoft.com/office/powerpoint/2010/main" val="375889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596BE-72C5-4E0B-A128-43029738465A}" type="slidenum">
              <a:rPr lang="tr-TR" smtClean="0"/>
              <a:t>1</a:t>
            </a:fld>
            <a:endParaRPr lang="tr-TR"/>
          </a:p>
        </p:txBody>
      </p:sp>
    </p:spTree>
    <p:extLst>
      <p:ext uri="{BB962C8B-B14F-4D97-AF65-F5344CB8AC3E}">
        <p14:creationId xmlns:p14="http://schemas.microsoft.com/office/powerpoint/2010/main" val="291244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59596BE-72C5-4E0B-A128-43029738465A}" type="slidenum">
              <a:rPr lang="tr-TR" smtClean="0"/>
              <a:t>2</a:t>
            </a:fld>
            <a:endParaRPr lang="tr-TR"/>
          </a:p>
        </p:txBody>
      </p:sp>
    </p:spTree>
    <p:extLst>
      <p:ext uri="{BB962C8B-B14F-4D97-AF65-F5344CB8AC3E}">
        <p14:creationId xmlns:p14="http://schemas.microsoft.com/office/powerpoint/2010/main" val="157254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İnsan Kaynakları</a:t>
            </a:r>
          </a:p>
          <a:p>
            <a:r>
              <a:rPr lang="tr-TR" dirty="0"/>
              <a:t>Öğrenciler</a:t>
            </a:r>
          </a:p>
          <a:p>
            <a:r>
              <a:rPr lang="tr-TR" dirty="0"/>
              <a:t>Araştırma ortamı</a:t>
            </a:r>
          </a:p>
          <a:p>
            <a:r>
              <a:rPr lang="tr-TR" dirty="0"/>
              <a:t>Mezunlar</a:t>
            </a:r>
          </a:p>
          <a:p>
            <a:r>
              <a:rPr lang="tr-TR" dirty="0"/>
              <a:t>Bilimsel yayın kaynakları</a:t>
            </a:r>
          </a:p>
          <a:p>
            <a:r>
              <a:rPr lang="tr-TR" dirty="0"/>
              <a:t>Sürdürülebilirlik</a:t>
            </a:r>
          </a:p>
          <a:p>
            <a:r>
              <a:rPr lang="tr-TR" dirty="0"/>
              <a:t>Projeler, patentler,…</a:t>
            </a:r>
          </a:p>
          <a:p>
            <a:r>
              <a:rPr lang="tr-TR" dirty="0"/>
              <a:t>Ulusal ve uluslararası işbirlikleri</a:t>
            </a:r>
          </a:p>
          <a:p>
            <a:r>
              <a:rPr lang="tr-TR" dirty="0"/>
              <a:t>Yayıncılık faaliyetleri</a:t>
            </a:r>
          </a:p>
          <a:p>
            <a:r>
              <a:rPr lang="tr-TR" dirty="0"/>
              <a:t>Bilimsel üretkenlik</a:t>
            </a:r>
          </a:p>
          <a:p>
            <a:r>
              <a:rPr lang="tr-TR" dirty="0"/>
              <a:t>Altyapı</a:t>
            </a:r>
          </a:p>
          <a:p>
            <a:endParaRPr lang="tr-TR" dirty="0"/>
          </a:p>
          <a:p>
            <a:endParaRPr lang="en-US" dirty="0"/>
          </a:p>
        </p:txBody>
      </p:sp>
      <p:sp>
        <p:nvSpPr>
          <p:cNvPr id="4" name="Slide Number Placeholder 3"/>
          <p:cNvSpPr>
            <a:spLocks noGrp="1"/>
          </p:cNvSpPr>
          <p:nvPr>
            <p:ph type="sldNum" sz="quarter" idx="5"/>
          </p:nvPr>
        </p:nvSpPr>
        <p:spPr/>
        <p:txBody>
          <a:bodyPr/>
          <a:lstStyle/>
          <a:p>
            <a:fld id="{759596BE-72C5-4E0B-A128-43029738465A}" type="slidenum">
              <a:rPr lang="tr-TR" smtClean="0"/>
              <a:t>7</a:t>
            </a:fld>
            <a:endParaRPr lang="tr-TR"/>
          </a:p>
        </p:txBody>
      </p:sp>
    </p:spTree>
    <p:extLst>
      <p:ext uri="{BB962C8B-B14F-4D97-AF65-F5344CB8AC3E}">
        <p14:creationId xmlns:p14="http://schemas.microsoft.com/office/powerpoint/2010/main" val="147705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Lisans düzeyinde kayıtlı başarılı öğrencilerin AR-GE kültürlerinin oluşturulması, araştırma faaliyetlerine özendirilmesi ve araştırma yapmaya teşvik edilmesi amacıyla oluşturulan araştırma projeleridir.</a:t>
            </a:r>
          </a:p>
          <a:p>
            <a:endParaRPr lang="tr-TR" dirty="0"/>
          </a:p>
          <a:p>
            <a:r>
              <a:rPr lang="tr-TR" dirty="0"/>
              <a:t>Yürütücülüğünü öğretim üyelerinin üstlendiği bu projelerde BAP Komisyonu tarafından belirlenen koşulları sağlayan lisans öğrencileri araştırmacı olarak görev alabilir.</a:t>
            </a:r>
          </a:p>
          <a:p>
            <a:endParaRPr lang="en-US" dirty="0"/>
          </a:p>
        </p:txBody>
      </p:sp>
      <p:sp>
        <p:nvSpPr>
          <p:cNvPr id="4" name="Slide Number Placeholder 3"/>
          <p:cNvSpPr>
            <a:spLocks noGrp="1"/>
          </p:cNvSpPr>
          <p:nvPr>
            <p:ph type="sldNum" sz="quarter" idx="5"/>
          </p:nvPr>
        </p:nvSpPr>
        <p:spPr/>
        <p:txBody>
          <a:bodyPr/>
          <a:lstStyle/>
          <a:p>
            <a:fld id="{759596BE-72C5-4E0B-A128-43029738465A}" type="slidenum">
              <a:rPr lang="tr-TR" smtClean="0"/>
              <a:t>22</a:t>
            </a:fld>
            <a:endParaRPr lang="tr-TR"/>
          </a:p>
        </p:txBody>
      </p:sp>
    </p:spTree>
    <p:extLst>
      <p:ext uri="{BB962C8B-B14F-4D97-AF65-F5344CB8AC3E}">
        <p14:creationId xmlns:p14="http://schemas.microsoft.com/office/powerpoint/2010/main" val="263192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596BE-72C5-4E0B-A128-43029738465A}" type="slidenum">
              <a:rPr lang="tr-TR" smtClean="0"/>
              <a:t>23</a:t>
            </a:fld>
            <a:endParaRPr lang="tr-TR"/>
          </a:p>
        </p:txBody>
      </p:sp>
    </p:spTree>
    <p:extLst>
      <p:ext uri="{BB962C8B-B14F-4D97-AF65-F5344CB8AC3E}">
        <p14:creationId xmlns:p14="http://schemas.microsoft.com/office/powerpoint/2010/main" val="202082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557588"/>
            <a:ext cx="9144000" cy="921312"/>
          </a:xfrm>
        </p:spPr>
        <p:txBody>
          <a:bodyPr anchor="ctr"/>
          <a:lstStyle>
            <a:lvl1pPr algn="ctr">
              <a:defRPr sz="6000" b="1">
                <a:solidFill>
                  <a:schemeClr val="bg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CCFD7209-6C77-42D6-B817-1CDA89031C81}" type="datetime1">
              <a:rPr lang="tr-TR" smtClean="0"/>
              <a:t>23.03.2023</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2C88E7B5-A30B-41EC-908B-95CE2E46D829}" type="datetime1">
              <a:rPr lang="tr-TR" smtClean="0"/>
              <a:t>23.03.2023</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CE0B2877-0D75-4345-861B-27F46914D8BA}" type="datetime1">
              <a:rPr lang="tr-TR" smtClean="0"/>
              <a:t>23.03.2023</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F677F984-036B-400D-AA92-67A59A8044AF}" type="datetime1">
              <a:rPr lang="tr-TR" smtClean="0"/>
              <a:t>23.03.2023</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EDCA5C16-3A61-42B8-B0C1-D00DCDCA89EF}" type="datetime1">
              <a:rPr lang="tr-TR" smtClean="0"/>
              <a:t>23.03.2023</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81D41B99-422F-4024-AE36-241E6E4D20F2}" type="datetime1">
              <a:rPr lang="tr-TR" smtClean="0"/>
              <a:t>23.03.2023</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D70310F2-505B-4B4B-B94B-316EDC306575}" type="datetime1">
              <a:rPr lang="tr-TR" smtClean="0"/>
              <a:t>23.03.2023</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C7E3621D-DBFC-408B-A4E1-30850827AFB8}" type="datetime1">
              <a:rPr lang="tr-TR" smtClean="0"/>
              <a:t>23.03.2023</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3"/>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D88EAAE8-E3DF-483C-8556-B5D4E6DBE86A}" type="datetime1">
              <a:rPr lang="tr-TR" smtClean="0"/>
              <a:t>23.03.2023</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355D8512-1FDB-4690-9BE0-827B74E83262}" type="datetime1">
              <a:rPr lang="tr-TR" smtClean="0"/>
              <a:t>23.03.2023</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5377CB4C-3AEA-400C-9B8E-06EB3FFFAFB5}" type="datetime1">
              <a:rPr lang="tr-TR" smtClean="0"/>
              <a:t>23.03.2023</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3"/>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E12CA-788D-452A-A9E7-A719AA5775E7}" type="datetime1">
              <a:rPr lang="tr-TR" smtClean="0"/>
              <a:t>23.03.2023</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ubitak.gov.tr/tr/destekler/bilim-ve-toplum/ulusal-destek-programlari/icerik-4004-doga-egitimi-ve-bilim-okullari" TargetMode="External"/><Relationship Id="rId2" Type="http://schemas.openxmlformats.org/officeDocument/2006/relationships/hyperlink" Target="https://www.tubitak.gov.tr/tr/destekler/bilim-ve-toplum/ulusal-destek-programlari/icerik-4005-yenilikci-egitim-uygulamalari"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bilimtoplum-pbs.tubitak.gov.t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ilimtoplum-pbs.tubitak.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12F_4061BD6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deu.veriyonetimi@deu.edu.t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8F13CD-9C8A-8141-8104-25731989DD61}"/>
              </a:ext>
            </a:extLst>
          </p:cNvPr>
          <p:cNvSpPr>
            <a:spLocks noGrp="1"/>
          </p:cNvSpPr>
          <p:nvPr>
            <p:ph type="ctrTitle"/>
          </p:nvPr>
        </p:nvSpPr>
        <p:spPr>
          <a:xfrm>
            <a:off x="1524000" y="3320089"/>
            <a:ext cx="9144000" cy="921312"/>
          </a:xfrm>
        </p:spPr>
        <p:txBody>
          <a:bodyPr>
            <a:noAutofit/>
          </a:bodyPr>
          <a:lstStyle/>
          <a:p>
            <a:r>
              <a:rPr lang="tr-TR" sz="5600" dirty="0"/>
              <a:t>Kurumsal Veri Yönetim Süreçleri  </a:t>
            </a:r>
            <a:endParaRPr lang="tr-TR" sz="4800" dirty="0"/>
          </a:p>
        </p:txBody>
      </p:sp>
      <p:sp>
        <p:nvSpPr>
          <p:cNvPr id="2" name="Slayt Numarası Yer Tutucusu 1"/>
          <p:cNvSpPr>
            <a:spLocks noGrp="1"/>
          </p:cNvSpPr>
          <p:nvPr>
            <p:ph type="sldNum" sz="quarter" idx="12"/>
          </p:nvPr>
        </p:nvSpPr>
        <p:spPr/>
        <p:txBody>
          <a:bodyPr/>
          <a:lstStyle/>
          <a:p>
            <a:fld id="{CF8EA236-263A-8E4B-A919-97FD95326A6F}" type="slidenum">
              <a:rPr lang="tr-TR" smtClean="0"/>
              <a:t>1</a:t>
            </a:fld>
            <a:endParaRPr lang="tr-TR"/>
          </a:p>
        </p:txBody>
      </p:sp>
      <p:sp>
        <p:nvSpPr>
          <p:cNvPr id="6" name="Alt Başlık 5">
            <a:extLst>
              <a:ext uri="{FF2B5EF4-FFF2-40B4-BE49-F238E27FC236}">
                <a16:creationId xmlns:a16="http://schemas.microsoft.com/office/drawing/2014/main" id="{13172149-8B22-4663-B091-0D4A859E6C4F}"/>
              </a:ext>
            </a:extLst>
          </p:cNvPr>
          <p:cNvSpPr>
            <a:spLocks noGrp="1"/>
          </p:cNvSpPr>
          <p:nvPr>
            <p:ph type="subTitle" idx="1"/>
          </p:nvPr>
        </p:nvSpPr>
        <p:spPr>
          <a:xfrm>
            <a:off x="1524000" y="4485640"/>
            <a:ext cx="9144000" cy="738554"/>
          </a:xfrm>
        </p:spPr>
        <p:txBody>
          <a:bodyPr>
            <a:normAutofit fontScale="92500" lnSpcReduction="20000"/>
          </a:bodyPr>
          <a:lstStyle/>
          <a:p>
            <a:r>
              <a:rPr lang="tr-TR" dirty="0"/>
              <a:t>Kurumsal Veri Yönetim Koordinatörlüğü</a:t>
            </a:r>
          </a:p>
          <a:p>
            <a:r>
              <a:rPr lang="tr-TR" dirty="0"/>
              <a:t>23.03.2023</a:t>
            </a:r>
          </a:p>
        </p:txBody>
      </p:sp>
    </p:spTree>
    <p:extLst>
      <p:ext uri="{BB962C8B-B14F-4D97-AF65-F5344CB8AC3E}">
        <p14:creationId xmlns:p14="http://schemas.microsoft.com/office/powerpoint/2010/main" val="278410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75BB-D953-7B42-4E0D-15CB2F5E839F}"/>
              </a:ext>
            </a:extLst>
          </p:cNvPr>
          <p:cNvSpPr>
            <a:spLocks noGrp="1"/>
          </p:cNvSpPr>
          <p:nvPr>
            <p:ph type="title"/>
          </p:nvPr>
        </p:nvSpPr>
        <p:spPr>
          <a:xfrm>
            <a:off x="71179" y="136525"/>
            <a:ext cx="9791699" cy="681648"/>
          </a:xfrm>
        </p:spPr>
        <p:txBody>
          <a:bodyPr>
            <a:normAutofit/>
          </a:bodyPr>
          <a:lstStyle/>
          <a:p>
            <a:r>
              <a:rPr lang="tr-TR" sz="3600" dirty="0"/>
              <a:t>2023-Sıralamalar/Raporlar </a:t>
            </a:r>
            <a:endParaRPr lang="en-US" sz="3600" dirty="0"/>
          </a:p>
        </p:txBody>
      </p:sp>
      <p:sp>
        <p:nvSpPr>
          <p:cNvPr id="4" name="Slide Number Placeholder 3">
            <a:extLst>
              <a:ext uri="{FF2B5EF4-FFF2-40B4-BE49-F238E27FC236}">
                <a16:creationId xmlns:a16="http://schemas.microsoft.com/office/drawing/2014/main" id="{C4BE046C-DFD2-C899-1550-A773D3784653}"/>
              </a:ext>
            </a:extLst>
          </p:cNvPr>
          <p:cNvSpPr>
            <a:spLocks noGrp="1"/>
          </p:cNvSpPr>
          <p:nvPr>
            <p:ph type="sldNum" sz="quarter" idx="12"/>
          </p:nvPr>
        </p:nvSpPr>
        <p:spPr/>
        <p:txBody>
          <a:bodyPr/>
          <a:lstStyle/>
          <a:p>
            <a:fld id="{CF8EA236-263A-8E4B-A919-97FD95326A6F}" type="slidenum">
              <a:rPr lang="tr-TR" smtClean="0"/>
              <a:t>10</a:t>
            </a:fld>
            <a:endParaRPr lang="tr-TR"/>
          </a:p>
        </p:txBody>
      </p:sp>
      <p:graphicFrame>
        <p:nvGraphicFramePr>
          <p:cNvPr id="5" name="Content Placeholder 3">
            <a:extLst>
              <a:ext uri="{FF2B5EF4-FFF2-40B4-BE49-F238E27FC236}">
                <a16:creationId xmlns:a16="http://schemas.microsoft.com/office/drawing/2014/main" id="{761FB244-1A29-DCCB-DB1D-386D707AC9DB}"/>
              </a:ext>
            </a:extLst>
          </p:cNvPr>
          <p:cNvGraphicFramePr>
            <a:graphicFrameLocks/>
          </p:cNvGraphicFramePr>
          <p:nvPr>
            <p:extLst>
              <p:ext uri="{D42A27DB-BD31-4B8C-83A1-F6EECF244321}">
                <p14:modId xmlns:p14="http://schemas.microsoft.com/office/powerpoint/2010/main" val="3025243218"/>
              </p:ext>
            </p:extLst>
          </p:nvPr>
        </p:nvGraphicFramePr>
        <p:xfrm>
          <a:off x="737304" y="942417"/>
          <a:ext cx="8459450" cy="4492521"/>
        </p:xfrm>
        <a:graphic>
          <a:graphicData uri="http://schemas.openxmlformats.org/drawingml/2006/table">
            <a:tbl>
              <a:tblPr>
                <a:tableStyleId>{9DCAF9ED-07DC-4A11-8D7F-57B35C25682E}</a:tableStyleId>
              </a:tblPr>
              <a:tblGrid>
                <a:gridCol w="4788741">
                  <a:extLst>
                    <a:ext uri="{9D8B030D-6E8A-4147-A177-3AD203B41FA5}">
                      <a16:colId xmlns:a16="http://schemas.microsoft.com/office/drawing/2014/main" val="166944718"/>
                    </a:ext>
                  </a:extLst>
                </a:gridCol>
                <a:gridCol w="3670709">
                  <a:extLst>
                    <a:ext uri="{9D8B030D-6E8A-4147-A177-3AD203B41FA5}">
                      <a16:colId xmlns:a16="http://schemas.microsoft.com/office/drawing/2014/main" val="689174909"/>
                    </a:ext>
                  </a:extLst>
                </a:gridCol>
              </a:tblGrid>
              <a:tr h="163338">
                <a:tc>
                  <a:txBody>
                    <a:bodyPr/>
                    <a:lstStyle/>
                    <a:p>
                      <a:pPr algn="l" fontAlgn="b"/>
                      <a:r>
                        <a:rPr lang="en-US" sz="2000" u="none" strike="noStrike" dirty="0">
                          <a:solidFill>
                            <a:srgbClr val="FF0000"/>
                          </a:solidFill>
                          <a:effectLst/>
                        </a:rPr>
                        <a:t>ENDEKS/RAPOR/GÖSTERGE</a:t>
                      </a:r>
                      <a:endParaRPr lang="en-US" sz="2000" b="1" i="0" u="none" strike="noStrike" dirty="0">
                        <a:solidFill>
                          <a:srgbClr val="FF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solidFill>
                            <a:srgbClr val="FF0000"/>
                          </a:solidFill>
                          <a:effectLst/>
                        </a:rPr>
                        <a:t>Önemli Tarihler</a:t>
                      </a:r>
                      <a:endParaRPr lang="en-US" sz="2000" b="1" i="0" u="none" strike="noStrike" dirty="0">
                        <a:solidFill>
                          <a:srgbClr val="FF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847794271"/>
                  </a:ext>
                </a:extLst>
              </a:tr>
              <a:tr h="265174">
                <a:tc>
                  <a:txBody>
                    <a:bodyPr/>
                    <a:lstStyle/>
                    <a:p>
                      <a:pPr algn="l" fontAlgn="b"/>
                      <a:r>
                        <a:rPr lang="en-US" sz="2000" u="none" strike="noStrike" dirty="0">
                          <a:effectLst/>
                        </a:rPr>
                        <a:t>THE Asia Awards 2023</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Ocak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2253103229"/>
                  </a:ext>
                </a:extLst>
              </a:tr>
              <a:tr h="265174">
                <a:tc>
                  <a:txBody>
                    <a:bodyPr/>
                    <a:lstStyle/>
                    <a:p>
                      <a:pPr algn="l" fontAlgn="b"/>
                      <a:r>
                        <a:rPr lang="en-US" sz="2000" u="none" strike="noStrike" dirty="0">
                          <a:effectLst/>
                        </a:rPr>
                        <a:t>QS World University Rankings</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Şubat 2023</a:t>
                      </a:r>
                    </a:p>
                  </a:txBody>
                  <a:tcPr marL="6289" marR="6289" marT="6289" marB="0" anchor="b"/>
                </a:tc>
                <a:extLst>
                  <a:ext uri="{0D108BD9-81ED-4DB2-BD59-A6C34878D82A}">
                    <a16:rowId xmlns:a16="http://schemas.microsoft.com/office/drawing/2014/main" val="2667222927"/>
                  </a:ext>
                </a:extLst>
              </a:tr>
              <a:tr h="265174">
                <a:tc>
                  <a:txBody>
                    <a:bodyPr/>
                    <a:lstStyle/>
                    <a:p>
                      <a:pPr algn="l" fontAlgn="b"/>
                      <a:r>
                        <a:rPr lang="en-US" sz="2000" u="none" strike="noStrike" dirty="0">
                          <a:effectLst/>
                        </a:rPr>
                        <a:t>QS World University Rankings: Europe</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Şubat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2735531176"/>
                  </a:ext>
                </a:extLst>
              </a:tr>
              <a:tr h="265174">
                <a:tc>
                  <a:txBody>
                    <a:bodyPr/>
                    <a:lstStyle/>
                    <a:p>
                      <a:pPr algn="l" fontAlgn="b"/>
                      <a:r>
                        <a:rPr lang="en-US" sz="2000" u="none" strike="noStrike">
                          <a:effectLst/>
                        </a:rPr>
                        <a:t>QS World University Rankings: Sustainability</a:t>
                      </a:r>
                      <a:endParaRPr lang="en-US" sz="2000" b="0" i="0" u="none" strike="noStrike">
                        <a:solidFill>
                          <a:srgbClr val="000000"/>
                        </a:solidFill>
                        <a:effectLst/>
                        <a:latin typeface="Calibri" panose="020F0502020204030204" pitchFamily="34" charset="0"/>
                      </a:endParaRPr>
                    </a:p>
                  </a:txBody>
                  <a:tcPr marL="6289" marR="6289" marT="6289" marB="0" anchor="b"/>
                </a:tc>
                <a:tc>
                  <a:txBody>
                    <a:bodyPr/>
                    <a:lstStyle/>
                    <a:p>
                      <a:pPr algn="l" fontAlgn="b"/>
                      <a:r>
                        <a:rPr lang="tr-TR" sz="2000" b="0" i="0" u="none" strike="noStrike" dirty="0">
                          <a:solidFill>
                            <a:srgbClr val="000000"/>
                          </a:solidFill>
                          <a:effectLst/>
                          <a:latin typeface="Calibri" panose="020F0502020204030204" pitchFamily="34" charset="0"/>
                        </a:rPr>
                        <a:t>Mart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879945041"/>
                  </a:ext>
                </a:extLst>
              </a:tr>
              <a:tr h="265174">
                <a:tc>
                  <a:txBody>
                    <a:bodyPr/>
                    <a:lstStyle/>
                    <a:p>
                      <a:pPr algn="l" fontAlgn="b"/>
                      <a:r>
                        <a:rPr lang="en-US" sz="2000" u="none" strike="noStrike" dirty="0">
                          <a:effectLst/>
                        </a:rPr>
                        <a:t>THE World University Rankings 2023</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Mart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3987875917"/>
                  </a:ext>
                </a:extLst>
              </a:tr>
              <a:tr h="524986">
                <a:tc>
                  <a:txBody>
                    <a:bodyPr/>
                    <a:lstStyle/>
                    <a:p>
                      <a:pPr algn="l" fontAlgn="b"/>
                      <a:r>
                        <a:rPr lang="en-US" sz="2000" u="none" strike="noStrike" dirty="0">
                          <a:effectLst/>
                        </a:rPr>
                        <a:t>YÖKAK </a:t>
                      </a:r>
                      <a:r>
                        <a:rPr lang="en-US" sz="2000" u="none" strike="noStrike" dirty="0" err="1">
                          <a:effectLst/>
                        </a:rPr>
                        <a:t>Performans</a:t>
                      </a:r>
                      <a:r>
                        <a:rPr lang="en-US" sz="2000" u="none" strike="noStrike" dirty="0">
                          <a:effectLst/>
                        </a:rPr>
                        <a:t> </a:t>
                      </a:r>
                      <a:r>
                        <a:rPr lang="en-US" sz="2000" u="none" strike="noStrike" dirty="0" err="1">
                          <a:effectLst/>
                        </a:rPr>
                        <a:t>Göstergeleri</a:t>
                      </a:r>
                      <a:r>
                        <a:rPr lang="en-US" sz="2000" u="none" strike="noStrike" dirty="0">
                          <a:effectLst/>
                        </a:rPr>
                        <a:t> (</a:t>
                      </a:r>
                      <a:r>
                        <a:rPr lang="en-US" sz="2000" u="none" strike="noStrike" dirty="0" err="1">
                          <a:effectLst/>
                        </a:rPr>
                        <a:t>Kalite</a:t>
                      </a:r>
                      <a:r>
                        <a:rPr lang="en-US" sz="2000" u="none" strike="noStrike" dirty="0">
                          <a:effectLst/>
                        </a:rPr>
                        <a:t> </a:t>
                      </a:r>
                      <a:r>
                        <a:rPr lang="en-US" sz="2000" u="none" strike="noStrike" dirty="0" err="1">
                          <a:effectLst/>
                        </a:rPr>
                        <a:t>Koordinatörlüğü</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en-US" sz="2000" u="none" strike="noStrike" dirty="0">
                          <a:effectLst/>
                        </a:rPr>
                        <a:t>Mart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4110222636"/>
                  </a:ext>
                </a:extLst>
              </a:tr>
              <a:tr h="265174">
                <a:tc>
                  <a:txBody>
                    <a:bodyPr/>
                    <a:lstStyle/>
                    <a:p>
                      <a:pPr algn="l" fontAlgn="b"/>
                      <a:r>
                        <a:rPr lang="en-US" sz="2000" u="none" strike="noStrike" dirty="0">
                          <a:effectLst/>
                        </a:rPr>
                        <a:t>THE Impact Rankings 2023</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Mayıs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3375945415"/>
                  </a:ext>
                </a:extLst>
              </a:tr>
              <a:tr h="265174">
                <a:tc>
                  <a:txBody>
                    <a:bodyPr/>
                    <a:lstStyle/>
                    <a:p>
                      <a:pPr algn="l" fontAlgn="b"/>
                      <a:r>
                        <a:rPr lang="en-US" sz="2000" u="none" strike="noStrike" dirty="0" err="1">
                          <a:effectLst/>
                        </a:rPr>
                        <a:t>Greenmetrics</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en-US" sz="2000" u="none" strike="noStrike" dirty="0" err="1">
                          <a:effectLst/>
                        </a:rPr>
                        <a:t>Mayıs-Ekim</a:t>
                      </a:r>
                      <a:r>
                        <a:rPr lang="en-US" sz="2000" u="none" strike="noStrike" dirty="0">
                          <a:effectLst/>
                        </a:rPr>
                        <a: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138325178"/>
                  </a:ext>
                </a:extLst>
              </a:tr>
              <a:tr h="265174">
                <a:tc>
                  <a:txBody>
                    <a:bodyPr/>
                    <a:lstStyle/>
                    <a:p>
                      <a:pPr algn="l" fontAlgn="b"/>
                      <a:r>
                        <a:rPr lang="nb-NO" sz="2000" u="none" strike="noStrike" dirty="0">
                          <a:effectLst/>
                        </a:rPr>
                        <a:t>Girişimci ve Yenilikçi Üniversite Endeksi 2023</a:t>
                      </a:r>
                      <a:endParaRPr lang="nb-NO"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Mayıs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893064827"/>
                  </a:ext>
                </a:extLst>
              </a:tr>
              <a:tr h="265174">
                <a:tc>
                  <a:txBody>
                    <a:bodyPr/>
                    <a:lstStyle/>
                    <a:p>
                      <a:pPr algn="l" fontAlgn="b"/>
                      <a:r>
                        <a:rPr lang="en-US" sz="2000" u="none" strike="noStrike">
                          <a:effectLst/>
                        </a:rPr>
                        <a:t>YÖK İzleme ve Değerlendirme Raporu (4 yıllık)</a:t>
                      </a:r>
                      <a:endParaRPr lang="en-US" sz="2000" b="0" i="0" u="none" strike="noStrike">
                        <a:solidFill>
                          <a:srgbClr val="000000"/>
                        </a:solidFill>
                        <a:effectLst/>
                        <a:latin typeface="Calibri" panose="020F0502020204030204" pitchFamily="34" charset="0"/>
                      </a:endParaRPr>
                    </a:p>
                  </a:txBody>
                  <a:tcPr marL="6289" marR="6289" marT="6289" marB="0" anchor="b"/>
                </a:tc>
                <a:tc>
                  <a:txBody>
                    <a:bodyPr/>
                    <a:lstStyle/>
                    <a:p>
                      <a:pPr algn="l" fontAlgn="b"/>
                      <a:r>
                        <a:rPr lang="en-US" sz="2000" u="none" strike="noStrike" dirty="0" err="1">
                          <a:effectLst/>
                        </a:rPr>
                        <a:t>Mayıs</a:t>
                      </a:r>
                      <a:r>
                        <a:rPr lang="en-US" sz="2000" u="none" strike="noStrike" dirty="0">
                          <a:effectLst/>
                        </a:rPr>
                        <a: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4066044085"/>
                  </a:ext>
                </a:extLst>
              </a:tr>
              <a:tr h="382871">
                <a:tc>
                  <a:txBody>
                    <a:bodyPr/>
                    <a:lstStyle/>
                    <a:p>
                      <a:pPr algn="l" fontAlgn="b"/>
                      <a:r>
                        <a:rPr lang="en-US" sz="2000" u="none" strike="noStrike" dirty="0">
                          <a:effectLst/>
                        </a:rPr>
                        <a:t>THE Asia University Rankings 2023</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tr-TR" sz="2000" u="none" strike="noStrike" dirty="0">
                          <a:effectLst/>
                        </a:rPr>
                        <a:t>Haziran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921979358"/>
                  </a:ext>
                </a:extLst>
              </a:tr>
              <a:tr h="382871">
                <a:tc>
                  <a:txBody>
                    <a:bodyPr/>
                    <a:lstStyle/>
                    <a:p>
                      <a:pPr algn="l" fontAlgn="b"/>
                      <a:r>
                        <a:rPr lang="en-US" sz="2000" u="none" strike="noStrike" dirty="0">
                          <a:effectLst/>
                        </a:rPr>
                        <a:t>ADEP</a:t>
                      </a:r>
                      <a:endParaRPr lang="en-US" sz="2000" b="0" i="0" u="none" strike="noStrike" dirty="0">
                        <a:solidFill>
                          <a:srgbClr val="000000"/>
                        </a:solidFill>
                        <a:effectLst/>
                        <a:latin typeface="Calibri" panose="020F0502020204030204" pitchFamily="34" charset="0"/>
                      </a:endParaRPr>
                    </a:p>
                  </a:txBody>
                  <a:tcPr marL="6289" marR="6289" marT="6289" marB="0" anchor="b"/>
                </a:tc>
                <a:tc>
                  <a:txBody>
                    <a:bodyPr/>
                    <a:lstStyle/>
                    <a:p>
                      <a:pPr algn="l" fontAlgn="b"/>
                      <a:r>
                        <a:rPr lang="en-US" sz="2000" u="none" strike="noStrike" dirty="0" err="1">
                          <a:effectLst/>
                        </a:rPr>
                        <a:t>Temmuz</a:t>
                      </a:r>
                      <a:r>
                        <a:rPr lang="en-US" sz="2000" u="none" strike="noStrike" dirty="0">
                          <a:effectLst/>
                        </a:rPr>
                        <a:t> 2023</a:t>
                      </a:r>
                      <a:endParaRPr lang="en-US" sz="2000" b="0" i="0" u="none" strike="noStrike" dirty="0">
                        <a:solidFill>
                          <a:srgbClr val="000000"/>
                        </a:solidFill>
                        <a:effectLst/>
                        <a:latin typeface="Calibri" panose="020F0502020204030204" pitchFamily="34" charset="0"/>
                      </a:endParaRPr>
                    </a:p>
                  </a:txBody>
                  <a:tcPr marL="6289" marR="6289" marT="6289" marB="0" anchor="b"/>
                </a:tc>
                <a:extLst>
                  <a:ext uri="{0D108BD9-81ED-4DB2-BD59-A6C34878D82A}">
                    <a16:rowId xmlns:a16="http://schemas.microsoft.com/office/drawing/2014/main" val="3101339650"/>
                  </a:ext>
                </a:extLst>
              </a:tr>
            </a:tbl>
          </a:graphicData>
        </a:graphic>
      </p:graphicFrame>
    </p:spTree>
    <p:extLst>
      <p:ext uri="{BB962C8B-B14F-4D97-AF65-F5344CB8AC3E}">
        <p14:creationId xmlns:p14="http://schemas.microsoft.com/office/powerpoint/2010/main" val="55826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15CCC4-B91A-4650-A69C-0E1516FC9579}"/>
              </a:ext>
            </a:extLst>
          </p:cNvPr>
          <p:cNvSpPr>
            <a:spLocks noGrp="1"/>
          </p:cNvSpPr>
          <p:nvPr>
            <p:ph type="title"/>
          </p:nvPr>
        </p:nvSpPr>
        <p:spPr/>
        <p:txBody>
          <a:bodyPr/>
          <a:lstStyle/>
          <a:p>
            <a:r>
              <a:rPr lang="tr-TR" dirty="0"/>
              <a:t>Diğer Hususlar</a:t>
            </a:r>
          </a:p>
        </p:txBody>
      </p:sp>
      <p:sp>
        <p:nvSpPr>
          <p:cNvPr id="3" name="İçerik Yer Tutucusu 2">
            <a:extLst>
              <a:ext uri="{FF2B5EF4-FFF2-40B4-BE49-F238E27FC236}">
                <a16:creationId xmlns:a16="http://schemas.microsoft.com/office/drawing/2014/main" id="{D139371E-7187-49EE-B456-DFF886AF2608}"/>
              </a:ext>
            </a:extLst>
          </p:cNvPr>
          <p:cNvSpPr>
            <a:spLocks noGrp="1"/>
          </p:cNvSpPr>
          <p:nvPr>
            <p:ph idx="1"/>
          </p:nvPr>
        </p:nvSpPr>
        <p:spPr>
          <a:xfrm>
            <a:off x="838200" y="2105324"/>
            <a:ext cx="8173915" cy="3106860"/>
          </a:xfrm>
        </p:spPr>
        <p:txBody>
          <a:bodyPr>
            <a:normAutofit fontScale="92500" lnSpcReduction="10000"/>
          </a:bodyPr>
          <a:lstStyle/>
          <a:p>
            <a:r>
              <a:rPr lang="tr-TR" dirty="0"/>
              <a:t>AVESİS-YÖKSİS: Kullanıcı profillerinin güncelliği, </a:t>
            </a:r>
          </a:p>
          <a:p>
            <a:r>
              <a:rPr lang="tr-TR" dirty="0"/>
              <a:t>Eksik veriler, </a:t>
            </a:r>
          </a:p>
          <a:p>
            <a:r>
              <a:rPr lang="tr-TR" dirty="0"/>
              <a:t>Tekrarlı veriler,</a:t>
            </a:r>
          </a:p>
          <a:p>
            <a:r>
              <a:rPr lang="tr-TR" dirty="0"/>
              <a:t>Dergi portallarında 1. ve 2. kurum bilgileri, Dokuz Eylül Üniversitesinin mutlaka belirtilmesi,</a:t>
            </a:r>
          </a:p>
          <a:p>
            <a:r>
              <a:rPr lang="tr-TR" dirty="0"/>
              <a:t>Uluslararası iş birlikli yayınların önemi</a:t>
            </a:r>
          </a:p>
          <a:p>
            <a:r>
              <a:rPr lang="tr-TR" dirty="0"/>
              <a:t>Proje gelirleri</a:t>
            </a:r>
          </a:p>
          <a:p>
            <a:endParaRPr lang="tr-TR" dirty="0"/>
          </a:p>
        </p:txBody>
      </p:sp>
      <p:sp>
        <p:nvSpPr>
          <p:cNvPr id="4" name="Slayt Numarası Yer Tutucusu 3">
            <a:extLst>
              <a:ext uri="{FF2B5EF4-FFF2-40B4-BE49-F238E27FC236}">
                <a16:creationId xmlns:a16="http://schemas.microsoft.com/office/drawing/2014/main" id="{737FB69D-269C-497C-A7BB-8B4ECA04A656}"/>
              </a:ext>
            </a:extLst>
          </p:cNvPr>
          <p:cNvSpPr>
            <a:spLocks noGrp="1"/>
          </p:cNvSpPr>
          <p:nvPr>
            <p:ph type="sldNum" sz="quarter" idx="12"/>
          </p:nvPr>
        </p:nvSpPr>
        <p:spPr/>
        <p:txBody>
          <a:bodyPr/>
          <a:lstStyle/>
          <a:p>
            <a:fld id="{CF8EA236-263A-8E4B-A919-97FD95326A6F}" type="slidenum">
              <a:rPr lang="tr-TR" smtClean="0"/>
              <a:t>11</a:t>
            </a:fld>
            <a:endParaRPr lang="tr-TR"/>
          </a:p>
        </p:txBody>
      </p:sp>
      <p:pic>
        <p:nvPicPr>
          <p:cNvPr id="6" name="Resim 5">
            <a:extLst>
              <a:ext uri="{FF2B5EF4-FFF2-40B4-BE49-F238E27FC236}">
                <a16:creationId xmlns:a16="http://schemas.microsoft.com/office/drawing/2014/main" id="{D669E0DE-1A03-4016-995B-AA76B4A484DC}"/>
              </a:ext>
            </a:extLst>
          </p:cNvPr>
          <p:cNvPicPr>
            <a:picLocks noChangeAspect="1"/>
          </p:cNvPicPr>
          <p:nvPr/>
        </p:nvPicPr>
        <p:blipFill>
          <a:blip r:embed="rId2"/>
          <a:stretch>
            <a:fillRect/>
          </a:stretch>
        </p:blipFill>
        <p:spPr>
          <a:xfrm>
            <a:off x="9012115" y="2566987"/>
            <a:ext cx="2657475" cy="1724025"/>
          </a:xfrm>
          <a:prstGeom prst="rect">
            <a:avLst/>
          </a:prstGeom>
        </p:spPr>
      </p:pic>
    </p:spTree>
    <p:extLst>
      <p:ext uri="{BB962C8B-B14F-4D97-AF65-F5344CB8AC3E}">
        <p14:creationId xmlns:p14="http://schemas.microsoft.com/office/powerpoint/2010/main" val="151437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6E62C12-1717-4C4C-9660-4766F95C7056}"/>
              </a:ext>
            </a:extLst>
          </p:cNvPr>
          <p:cNvSpPr>
            <a:spLocks noGrp="1"/>
          </p:cNvSpPr>
          <p:nvPr>
            <p:ph type="sldNum" sz="quarter" idx="12"/>
          </p:nvPr>
        </p:nvSpPr>
        <p:spPr/>
        <p:txBody>
          <a:bodyPr/>
          <a:lstStyle/>
          <a:p>
            <a:fld id="{CF8EA236-263A-8E4B-A919-97FD95326A6F}" type="slidenum">
              <a:rPr lang="tr-TR" smtClean="0"/>
              <a:t>12</a:t>
            </a:fld>
            <a:endParaRPr lang="tr-TR"/>
          </a:p>
        </p:txBody>
      </p:sp>
      <p:pic>
        <p:nvPicPr>
          <p:cNvPr id="3" name="Picture 4">
            <a:extLst>
              <a:ext uri="{FF2B5EF4-FFF2-40B4-BE49-F238E27FC236}">
                <a16:creationId xmlns:a16="http://schemas.microsoft.com/office/drawing/2014/main" id="{40C02B3E-422D-4282-8B5B-3A3170650439}"/>
              </a:ext>
            </a:extLst>
          </p:cNvPr>
          <p:cNvPicPr>
            <a:picLocks noChangeAspect="1"/>
          </p:cNvPicPr>
          <p:nvPr/>
        </p:nvPicPr>
        <p:blipFill>
          <a:blip r:embed="rId2"/>
          <a:stretch>
            <a:fillRect/>
          </a:stretch>
        </p:blipFill>
        <p:spPr>
          <a:xfrm>
            <a:off x="1631900" y="1002323"/>
            <a:ext cx="5578036" cy="4541966"/>
          </a:xfrm>
          <a:prstGeom prst="rect">
            <a:avLst/>
          </a:prstGeom>
        </p:spPr>
      </p:pic>
      <p:sp>
        <p:nvSpPr>
          <p:cNvPr id="4" name="Title 1">
            <a:extLst>
              <a:ext uri="{FF2B5EF4-FFF2-40B4-BE49-F238E27FC236}">
                <a16:creationId xmlns:a16="http://schemas.microsoft.com/office/drawing/2014/main" id="{0D5261AB-720A-4DBB-873F-9F988BE5C902}"/>
              </a:ext>
            </a:extLst>
          </p:cNvPr>
          <p:cNvSpPr txBox="1">
            <a:spLocks/>
          </p:cNvSpPr>
          <p:nvPr/>
        </p:nvSpPr>
        <p:spPr>
          <a:xfrm>
            <a:off x="2783" y="206864"/>
            <a:ext cx="9896129" cy="804252"/>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tr-TR" dirty="0"/>
              <a:t>TUBITAK-Girişimci ve Yenilikçi Üniversite İndeksi</a:t>
            </a:r>
            <a:endParaRPr lang="en-US" dirty="0"/>
          </a:p>
        </p:txBody>
      </p:sp>
    </p:spTree>
    <p:extLst>
      <p:ext uri="{BB962C8B-B14F-4D97-AF65-F5344CB8AC3E}">
        <p14:creationId xmlns:p14="http://schemas.microsoft.com/office/powerpoint/2010/main" val="345799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C15F4E-3BFB-4ED2-8F5F-3F4B877173D9}"/>
              </a:ext>
            </a:extLst>
          </p:cNvPr>
          <p:cNvSpPr>
            <a:spLocks noGrp="1"/>
          </p:cNvSpPr>
          <p:nvPr>
            <p:ph type="title"/>
          </p:nvPr>
        </p:nvSpPr>
        <p:spPr>
          <a:xfrm>
            <a:off x="838200" y="365125"/>
            <a:ext cx="8727831" cy="1325563"/>
          </a:xfrm>
        </p:spPr>
        <p:txBody>
          <a:bodyPr/>
          <a:lstStyle/>
          <a:p>
            <a:r>
              <a:rPr lang="tr-TR" dirty="0"/>
              <a:t>4004 - Doğa Eğitimi ve Bilim Okulları 4005 - Yenilikçi Eğitim Uygulamaları</a:t>
            </a:r>
          </a:p>
        </p:txBody>
      </p:sp>
      <p:sp>
        <p:nvSpPr>
          <p:cNvPr id="3" name="İçerik Yer Tutucusu 2">
            <a:extLst>
              <a:ext uri="{FF2B5EF4-FFF2-40B4-BE49-F238E27FC236}">
                <a16:creationId xmlns:a16="http://schemas.microsoft.com/office/drawing/2014/main" id="{10B3507B-64A4-4507-A5F0-155C1CE03940}"/>
              </a:ext>
            </a:extLst>
          </p:cNvPr>
          <p:cNvSpPr>
            <a:spLocks noGrp="1"/>
          </p:cNvSpPr>
          <p:nvPr>
            <p:ph idx="1"/>
          </p:nvPr>
        </p:nvSpPr>
        <p:spPr>
          <a:xfrm>
            <a:off x="838200" y="2230437"/>
            <a:ext cx="10515600" cy="2877894"/>
          </a:xfrm>
        </p:spPr>
        <p:txBody>
          <a:bodyPr/>
          <a:lstStyle/>
          <a:p>
            <a:r>
              <a:rPr lang="tr-TR" dirty="0">
                <a:hlinkClick r:id="rId2"/>
              </a:rPr>
              <a:t>https://www.tubitak.gov.tr/tr/destekler/bilim-ve-toplum/ulusal-destek-programlari/icerik-4005-yenilikci-egitim-uygulamalari</a:t>
            </a:r>
            <a:endParaRPr lang="tr-TR" dirty="0"/>
          </a:p>
          <a:p>
            <a:endParaRPr lang="tr-TR" dirty="0"/>
          </a:p>
          <a:p>
            <a:r>
              <a:rPr lang="tr-TR" dirty="0">
                <a:hlinkClick r:id="rId3"/>
              </a:rPr>
              <a:t>https://www.tubitak.gov.tr/tr/destekler/bilim-ve-toplum/ulusal-destek-programlari/icerik-4004-doga-egitimi-ve-bilim-okullari</a:t>
            </a:r>
            <a:endParaRPr lang="tr-TR" dirty="0"/>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CA1764A7-6AFE-4544-856D-FA70F47D72EE}"/>
              </a:ext>
            </a:extLst>
          </p:cNvPr>
          <p:cNvSpPr>
            <a:spLocks noGrp="1"/>
          </p:cNvSpPr>
          <p:nvPr>
            <p:ph type="sldNum" sz="quarter" idx="12"/>
          </p:nvPr>
        </p:nvSpPr>
        <p:spPr/>
        <p:txBody>
          <a:bodyPr/>
          <a:lstStyle/>
          <a:p>
            <a:fld id="{CF8EA236-263A-8E4B-A919-97FD95326A6F}" type="slidenum">
              <a:rPr lang="tr-TR" smtClean="0"/>
              <a:t>13</a:t>
            </a:fld>
            <a:endParaRPr lang="tr-TR"/>
          </a:p>
        </p:txBody>
      </p:sp>
      <p:pic>
        <p:nvPicPr>
          <p:cNvPr id="7" name="Resim 6">
            <a:extLst>
              <a:ext uri="{FF2B5EF4-FFF2-40B4-BE49-F238E27FC236}">
                <a16:creationId xmlns:a16="http://schemas.microsoft.com/office/drawing/2014/main" id="{A53A8F65-F52C-41ED-B78F-0CF31386D0AD}"/>
              </a:ext>
            </a:extLst>
          </p:cNvPr>
          <p:cNvPicPr>
            <a:picLocks noChangeAspect="1"/>
          </p:cNvPicPr>
          <p:nvPr/>
        </p:nvPicPr>
        <p:blipFill>
          <a:blip r:embed="rId4"/>
          <a:stretch>
            <a:fillRect/>
          </a:stretch>
        </p:blipFill>
        <p:spPr>
          <a:xfrm>
            <a:off x="10833981" y="3979913"/>
            <a:ext cx="1039637" cy="1386182"/>
          </a:xfrm>
          <a:prstGeom prst="rect">
            <a:avLst/>
          </a:prstGeom>
        </p:spPr>
      </p:pic>
    </p:spTree>
    <p:extLst>
      <p:ext uri="{BB962C8B-B14F-4D97-AF65-F5344CB8AC3E}">
        <p14:creationId xmlns:p14="http://schemas.microsoft.com/office/powerpoint/2010/main" val="318286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E26F4C-47C6-4918-969F-62262CF13701}"/>
              </a:ext>
            </a:extLst>
          </p:cNvPr>
          <p:cNvSpPr>
            <a:spLocks noGrp="1"/>
          </p:cNvSpPr>
          <p:nvPr>
            <p:ph type="title"/>
          </p:nvPr>
        </p:nvSpPr>
        <p:spPr/>
        <p:txBody>
          <a:bodyPr/>
          <a:lstStyle/>
          <a:p>
            <a:r>
              <a:rPr lang="tr-TR" dirty="0"/>
              <a:t>4004-Doğa Eğitimi ve Bilim Okulları</a:t>
            </a:r>
          </a:p>
        </p:txBody>
      </p:sp>
      <p:sp>
        <p:nvSpPr>
          <p:cNvPr id="3" name="İçerik Yer Tutucusu 2">
            <a:extLst>
              <a:ext uri="{FF2B5EF4-FFF2-40B4-BE49-F238E27FC236}">
                <a16:creationId xmlns:a16="http://schemas.microsoft.com/office/drawing/2014/main" id="{7F39FFF6-9462-4DB3-B323-3F47134978A6}"/>
              </a:ext>
            </a:extLst>
          </p:cNvPr>
          <p:cNvSpPr>
            <a:spLocks noGrp="1"/>
          </p:cNvSpPr>
          <p:nvPr>
            <p:ph idx="1"/>
          </p:nvPr>
        </p:nvSpPr>
        <p:spPr>
          <a:xfrm>
            <a:off x="838200" y="1825625"/>
            <a:ext cx="10515600" cy="4012467"/>
          </a:xfrm>
        </p:spPr>
        <p:txBody>
          <a:bodyPr>
            <a:normAutofit/>
          </a:bodyPr>
          <a:lstStyle/>
          <a:p>
            <a:r>
              <a:rPr lang="tr-TR" dirty="0"/>
              <a:t>Doğal süreçlerin bilimsel bakış açısıyla anlaşılması;</a:t>
            </a:r>
          </a:p>
          <a:p>
            <a:r>
              <a:rPr lang="tr-TR" dirty="0">
                <a:solidFill>
                  <a:schemeClr val="accent1">
                    <a:lumMod val="60000"/>
                    <a:lumOff val="40000"/>
                  </a:schemeClr>
                </a:solidFill>
              </a:rPr>
              <a:t>Yaparak kalıcı öğrenme;</a:t>
            </a:r>
          </a:p>
          <a:p>
            <a:r>
              <a:rPr lang="tr-TR" dirty="0"/>
              <a:t>Farklı konular, gözlem ve uygulamalar, </a:t>
            </a:r>
            <a:r>
              <a:rPr lang="tr-TR" dirty="0" err="1"/>
              <a:t>disiplinlerarası</a:t>
            </a:r>
            <a:r>
              <a:rPr lang="tr-TR" dirty="0"/>
              <a:t> bir bakış açısı;</a:t>
            </a:r>
          </a:p>
          <a:p>
            <a:r>
              <a:rPr lang="tr-TR" dirty="0">
                <a:solidFill>
                  <a:schemeClr val="accent1">
                    <a:lumMod val="60000"/>
                    <a:lumOff val="40000"/>
                  </a:schemeClr>
                </a:solidFill>
              </a:rPr>
              <a:t>Etkileşimli uygulamalar, bilime bakış açısının olumlu yönde gelişmesi;</a:t>
            </a:r>
          </a:p>
          <a:p>
            <a:r>
              <a:rPr lang="tr-TR" dirty="0"/>
              <a:t>Bireylerin bilimsel çalışmalar ve bilimsel düşünme konusunda özgüvenini geliştirmek ve pekiştirmek;</a:t>
            </a:r>
          </a:p>
          <a:p>
            <a:r>
              <a:rPr lang="tr-TR" dirty="0">
                <a:solidFill>
                  <a:schemeClr val="accent1">
                    <a:lumMod val="60000"/>
                    <a:lumOff val="40000"/>
                  </a:schemeClr>
                </a:solidFill>
              </a:rPr>
              <a:t>Kazanımlara dayalı olarak girişimciliğin ve bireysel yaratıcılığın gelişimine katkı sağlamak.</a:t>
            </a:r>
          </a:p>
          <a:p>
            <a:endParaRPr lang="tr-TR" dirty="0"/>
          </a:p>
        </p:txBody>
      </p:sp>
      <p:sp>
        <p:nvSpPr>
          <p:cNvPr id="4" name="Slayt Numarası Yer Tutucusu 3">
            <a:extLst>
              <a:ext uri="{FF2B5EF4-FFF2-40B4-BE49-F238E27FC236}">
                <a16:creationId xmlns:a16="http://schemas.microsoft.com/office/drawing/2014/main" id="{E1C73C6F-33D6-45F7-B54D-A0184E575346}"/>
              </a:ext>
            </a:extLst>
          </p:cNvPr>
          <p:cNvSpPr>
            <a:spLocks noGrp="1"/>
          </p:cNvSpPr>
          <p:nvPr>
            <p:ph type="sldNum" sz="quarter" idx="12"/>
          </p:nvPr>
        </p:nvSpPr>
        <p:spPr/>
        <p:txBody>
          <a:bodyPr/>
          <a:lstStyle/>
          <a:p>
            <a:fld id="{CF8EA236-263A-8E4B-A919-97FD95326A6F}" type="slidenum">
              <a:rPr lang="tr-TR" smtClean="0"/>
              <a:t>14</a:t>
            </a:fld>
            <a:endParaRPr lang="tr-TR"/>
          </a:p>
        </p:txBody>
      </p:sp>
    </p:spTree>
    <p:extLst>
      <p:ext uri="{BB962C8B-B14F-4D97-AF65-F5344CB8AC3E}">
        <p14:creationId xmlns:p14="http://schemas.microsoft.com/office/powerpoint/2010/main" val="28159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0004-5311-6D1B-F82D-1644BB80FC32}"/>
              </a:ext>
            </a:extLst>
          </p:cNvPr>
          <p:cNvSpPr>
            <a:spLocks noGrp="1"/>
          </p:cNvSpPr>
          <p:nvPr>
            <p:ph type="title"/>
          </p:nvPr>
        </p:nvSpPr>
        <p:spPr>
          <a:xfrm>
            <a:off x="712381" y="714911"/>
            <a:ext cx="8460431" cy="782602"/>
          </a:xfrm>
        </p:spPr>
        <p:txBody>
          <a:bodyPr>
            <a:normAutofit/>
          </a:bodyPr>
          <a:lstStyle/>
          <a:p>
            <a:r>
              <a:rPr lang="en-US" dirty="0"/>
              <a:t>4004-Doğa </a:t>
            </a:r>
            <a:r>
              <a:rPr lang="en-US" dirty="0" err="1"/>
              <a:t>Eğitimi</a:t>
            </a:r>
            <a:r>
              <a:rPr lang="en-US" dirty="0"/>
              <a:t> </a:t>
            </a:r>
            <a:r>
              <a:rPr lang="en-US" dirty="0" err="1"/>
              <a:t>ve</a:t>
            </a:r>
            <a:r>
              <a:rPr lang="en-US" dirty="0"/>
              <a:t> </a:t>
            </a:r>
            <a:r>
              <a:rPr lang="en-US" dirty="0" err="1"/>
              <a:t>Bilim</a:t>
            </a:r>
            <a:r>
              <a:rPr lang="en-US" dirty="0"/>
              <a:t> </a:t>
            </a:r>
            <a:r>
              <a:rPr lang="en-US" dirty="0" err="1"/>
              <a:t>Okulları</a:t>
            </a:r>
            <a:endParaRPr lang="en-US" dirty="0"/>
          </a:p>
        </p:txBody>
      </p:sp>
      <p:sp>
        <p:nvSpPr>
          <p:cNvPr id="3" name="Content Placeholder 2">
            <a:extLst>
              <a:ext uri="{FF2B5EF4-FFF2-40B4-BE49-F238E27FC236}">
                <a16:creationId xmlns:a16="http://schemas.microsoft.com/office/drawing/2014/main" id="{90B1D9F8-249D-C0B0-A55D-25A7C8958266}"/>
              </a:ext>
            </a:extLst>
          </p:cNvPr>
          <p:cNvSpPr>
            <a:spLocks noGrp="1"/>
          </p:cNvSpPr>
          <p:nvPr>
            <p:ph idx="1"/>
          </p:nvPr>
        </p:nvSpPr>
        <p:spPr/>
        <p:txBody>
          <a:bodyPr/>
          <a:lstStyle/>
          <a:p>
            <a:r>
              <a:rPr lang="tr-TR" dirty="0"/>
              <a:t>Çağrılı proje, </a:t>
            </a:r>
            <a:r>
              <a:rPr lang="en-US" dirty="0">
                <a:hlinkClick r:id="rId2"/>
              </a:rPr>
              <a:t>TÜBİTAK BİLİM </a:t>
            </a:r>
            <a:r>
              <a:rPr lang="en-US" dirty="0" err="1">
                <a:hlinkClick r:id="rId2"/>
              </a:rPr>
              <a:t>ve</a:t>
            </a:r>
            <a:r>
              <a:rPr lang="en-US" dirty="0">
                <a:hlinkClick r:id="rId2"/>
              </a:rPr>
              <a:t> TOPLUM </a:t>
            </a:r>
            <a:r>
              <a:rPr lang="en-US" dirty="0" err="1">
                <a:hlinkClick r:id="rId2"/>
              </a:rPr>
              <a:t>Proje</a:t>
            </a:r>
            <a:r>
              <a:rPr lang="en-US" dirty="0">
                <a:hlinkClick r:id="rId2"/>
              </a:rPr>
              <a:t> </a:t>
            </a:r>
            <a:r>
              <a:rPr lang="en-US" dirty="0" err="1">
                <a:hlinkClick r:id="rId2"/>
              </a:rPr>
              <a:t>Başvuru</a:t>
            </a:r>
            <a:r>
              <a:rPr lang="en-US" dirty="0">
                <a:hlinkClick r:id="rId2"/>
              </a:rPr>
              <a:t> </a:t>
            </a:r>
            <a:r>
              <a:rPr lang="en-US" dirty="0" err="1">
                <a:hlinkClick r:id="rId2"/>
              </a:rPr>
              <a:t>Sistemi</a:t>
            </a:r>
            <a:r>
              <a:rPr lang="en-US" dirty="0">
                <a:hlinkClick r:id="rId2"/>
              </a:rPr>
              <a:t> (tubitak.gov.tr)</a:t>
            </a:r>
            <a:endParaRPr lang="tr-TR" dirty="0"/>
          </a:p>
          <a:p>
            <a:endParaRPr lang="tr-TR" dirty="0"/>
          </a:p>
          <a:p>
            <a:pPr marL="0" indent="0">
              <a:buNone/>
            </a:pPr>
            <a:endParaRPr lang="en-US" dirty="0"/>
          </a:p>
        </p:txBody>
      </p:sp>
      <p:sp>
        <p:nvSpPr>
          <p:cNvPr id="4" name="Slide Number Placeholder 3">
            <a:extLst>
              <a:ext uri="{FF2B5EF4-FFF2-40B4-BE49-F238E27FC236}">
                <a16:creationId xmlns:a16="http://schemas.microsoft.com/office/drawing/2014/main" id="{07C78B17-C48E-FBB8-72EB-00A208F2A9BA}"/>
              </a:ext>
            </a:extLst>
          </p:cNvPr>
          <p:cNvSpPr>
            <a:spLocks noGrp="1"/>
          </p:cNvSpPr>
          <p:nvPr>
            <p:ph type="sldNum" sz="quarter" idx="12"/>
          </p:nvPr>
        </p:nvSpPr>
        <p:spPr/>
        <p:txBody>
          <a:bodyPr/>
          <a:lstStyle/>
          <a:p>
            <a:fld id="{CF8EA236-263A-8E4B-A919-97FD95326A6F}" type="slidenum">
              <a:rPr lang="tr-TR" smtClean="0"/>
              <a:t>15</a:t>
            </a:fld>
            <a:endParaRPr lang="tr-TR"/>
          </a:p>
        </p:txBody>
      </p:sp>
      <p:sp>
        <p:nvSpPr>
          <p:cNvPr id="11" name="TextBox 10">
            <a:extLst>
              <a:ext uri="{FF2B5EF4-FFF2-40B4-BE49-F238E27FC236}">
                <a16:creationId xmlns:a16="http://schemas.microsoft.com/office/drawing/2014/main" id="{A7E6D45B-96C3-3853-88B9-2A07EE4F7719}"/>
              </a:ext>
            </a:extLst>
          </p:cNvPr>
          <p:cNvSpPr txBox="1"/>
          <p:nvPr/>
        </p:nvSpPr>
        <p:spPr>
          <a:xfrm>
            <a:off x="135362" y="2967335"/>
            <a:ext cx="1621824" cy="923330"/>
          </a:xfrm>
          <a:prstGeom prst="rect">
            <a:avLst/>
          </a:prstGeom>
          <a:noFill/>
        </p:spPr>
        <p:txBody>
          <a:bodyPr wrap="square">
            <a:spAutoFit/>
          </a:bodyPr>
          <a:lstStyle/>
          <a:p>
            <a:r>
              <a:rPr lang="tr-TR" sz="1800" b="1" dirty="0">
                <a:effectLst/>
                <a:latin typeface="Arial" panose="020B0604020202020204" pitchFamily="34" charset="0"/>
                <a:ea typeface="Times New Roman" panose="02020603050405020304" pitchFamily="18" charset="0"/>
              </a:rPr>
              <a:t>Açık ve kapalı uçlu deney</a:t>
            </a:r>
            <a:endParaRPr lang="en-US" dirty="0"/>
          </a:p>
        </p:txBody>
      </p:sp>
      <p:sp>
        <p:nvSpPr>
          <p:cNvPr id="13" name="TextBox 12">
            <a:extLst>
              <a:ext uri="{FF2B5EF4-FFF2-40B4-BE49-F238E27FC236}">
                <a16:creationId xmlns:a16="http://schemas.microsoft.com/office/drawing/2014/main" id="{BC9C0471-377D-A36B-AFEB-90FB8036C214}"/>
              </a:ext>
            </a:extLst>
          </p:cNvPr>
          <p:cNvSpPr txBox="1"/>
          <p:nvPr/>
        </p:nvSpPr>
        <p:spPr>
          <a:xfrm>
            <a:off x="150317" y="4469717"/>
            <a:ext cx="1720678" cy="923330"/>
          </a:xfrm>
          <a:prstGeom prst="rect">
            <a:avLst/>
          </a:prstGeom>
          <a:noFill/>
        </p:spPr>
        <p:txBody>
          <a:bodyPr wrap="square">
            <a:spAutoFit/>
          </a:bodyPr>
          <a:lstStyle/>
          <a:p>
            <a:r>
              <a:rPr lang="tr-TR" sz="1800" b="1" dirty="0">
                <a:solidFill>
                  <a:srgbClr val="0070C0"/>
                </a:solidFill>
                <a:effectLst/>
                <a:latin typeface="Arial" panose="020B0604020202020204" pitchFamily="34" charset="0"/>
                <a:ea typeface="Times New Roman" panose="02020603050405020304" pitchFamily="18" charset="0"/>
              </a:rPr>
              <a:t>Animasyon ve benzetim (simülasyon)</a:t>
            </a:r>
            <a:endParaRPr lang="en-US" dirty="0">
              <a:solidFill>
                <a:srgbClr val="0070C0"/>
              </a:solidFill>
            </a:endParaRPr>
          </a:p>
        </p:txBody>
      </p:sp>
      <p:sp>
        <p:nvSpPr>
          <p:cNvPr id="15" name="TextBox 14">
            <a:extLst>
              <a:ext uri="{FF2B5EF4-FFF2-40B4-BE49-F238E27FC236}">
                <a16:creationId xmlns:a16="http://schemas.microsoft.com/office/drawing/2014/main" id="{D83B5D9C-39B4-A614-517C-1DE80AAD0383}"/>
              </a:ext>
            </a:extLst>
          </p:cNvPr>
          <p:cNvSpPr txBox="1"/>
          <p:nvPr/>
        </p:nvSpPr>
        <p:spPr>
          <a:xfrm>
            <a:off x="1512935" y="3037181"/>
            <a:ext cx="2086767" cy="646331"/>
          </a:xfrm>
          <a:prstGeom prst="rect">
            <a:avLst/>
          </a:prstGeom>
          <a:noFill/>
        </p:spPr>
        <p:txBody>
          <a:bodyPr wrap="square">
            <a:spAutoFit/>
          </a:bodyPr>
          <a:lstStyle/>
          <a:p>
            <a:r>
              <a:rPr lang="tr-TR" sz="1800" b="1" dirty="0">
                <a:solidFill>
                  <a:srgbClr val="FF0000"/>
                </a:solidFill>
                <a:effectLst/>
                <a:latin typeface="Arial" panose="020B0604020202020204" pitchFamily="34" charset="0"/>
                <a:ea typeface="Times New Roman" panose="02020603050405020304" pitchFamily="18" charset="0"/>
              </a:rPr>
              <a:t>Artırılmış/sanal/karma gerçeklik</a:t>
            </a:r>
            <a:endParaRPr lang="en-US" dirty="0">
              <a:solidFill>
                <a:srgbClr val="FF0000"/>
              </a:solidFill>
            </a:endParaRPr>
          </a:p>
        </p:txBody>
      </p:sp>
      <p:sp>
        <p:nvSpPr>
          <p:cNvPr id="17" name="TextBox 16">
            <a:extLst>
              <a:ext uri="{FF2B5EF4-FFF2-40B4-BE49-F238E27FC236}">
                <a16:creationId xmlns:a16="http://schemas.microsoft.com/office/drawing/2014/main" id="{E191DA1E-793E-7CD8-A7C4-F86F62E78E06}"/>
              </a:ext>
            </a:extLst>
          </p:cNvPr>
          <p:cNvSpPr txBox="1"/>
          <p:nvPr/>
        </p:nvSpPr>
        <p:spPr>
          <a:xfrm>
            <a:off x="1702157" y="4489064"/>
            <a:ext cx="1708321" cy="646331"/>
          </a:xfrm>
          <a:prstGeom prst="rect">
            <a:avLst/>
          </a:prstGeom>
          <a:noFill/>
        </p:spPr>
        <p:txBody>
          <a:bodyPr wrap="square">
            <a:spAutoFit/>
          </a:bodyPr>
          <a:lstStyle/>
          <a:p>
            <a:r>
              <a:rPr lang="tr-TR" sz="1800" b="1" dirty="0">
                <a:solidFill>
                  <a:srgbClr val="00B050"/>
                </a:solidFill>
                <a:effectLst/>
                <a:latin typeface="Arial" panose="020B0604020202020204" pitchFamily="34" charset="0"/>
                <a:ea typeface="Times New Roman" panose="02020603050405020304" pitchFamily="18" charset="0"/>
              </a:rPr>
              <a:t>Bilgi işlemsel düşünme</a:t>
            </a:r>
            <a:endParaRPr lang="en-US" dirty="0">
              <a:solidFill>
                <a:srgbClr val="00B050"/>
              </a:solidFill>
            </a:endParaRPr>
          </a:p>
        </p:txBody>
      </p:sp>
      <p:sp>
        <p:nvSpPr>
          <p:cNvPr id="21" name="TextBox 20">
            <a:extLst>
              <a:ext uri="{FF2B5EF4-FFF2-40B4-BE49-F238E27FC236}">
                <a16:creationId xmlns:a16="http://schemas.microsoft.com/office/drawing/2014/main" id="{90B580B6-5AA3-350F-75EB-02306D597C31}"/>
              </a:ext>
            </a:extLst>
          </p:cNvPr>
          <p:cNvSpPr txBox="1"/>
          <p:nvPr/>
        </p:nvSpPr>
        <p:spPr>
          <a:xfrm>
            <a:off x="3502377" y="4494490"/>
            <a:ext cx="1906050" cy="646331"/>
          </a:xfrm>
          <a:prstGeom prst="rect">
            <a:avLst/>
          </a:prstGeom>
          <a:noFill/>
        </p:spPr>
        <p:txBody>
          <a:bodyPr wrap="square">
            <a:spAutoFit/>
          </a:bodyPr>
          <a:lstStyle/>
          <a:p>
            <a:r>
              <a:rPr lang="tr-TR" sz="1800" b="1" dirty="0">
                <a:solidFill>
                  <a:srgbClr val="FFC000"/>
                </a:solidFill>
                <a:effectLst/>
                <a:latin typeface="Arial" panose="020B0604020202020204" pitchFamily="34" charset="0"/>
                <a:ea typeface="Times New Roman" panose="02020603050405020304" pitchFamily="18" charset="0"/>
              </a:rPr>
              <a:t>Bilimsel gezi ve saha çalışması</a:t>
            </a:r>
            <a:endParaRPr lang="en-US" dirty="0">
              <a:solidFill>
                <a:srgbClr val="FFC000"/>
              </a:solidFill>
            </a:endParaRPr>
          </a:p>
        </p:txBody>
      </p:sp>
      <p:sp>
        <p:nvSpPr>
          <p:cNvPr id="23" name="TextBox 22">
            <a:extLst>
              <a:ext uri="{FF2B5EF4-FFF2-40B4-BE49-F238E27FC236}">
                <a16:creationId xmlns:a16="http://schemas.microsoft.com/office/drawing/2014/main" id="{341C35BD-B222-811A-5C02-B0063A7F1421}"/>
              </a:ext>
            </a:extLst>
          </p:cNvPr>
          <p:cNvSpPr txBox="1"/>
          <p:nvPr/>
        </p:nvSpPr>
        <p:spPr>
          <a:xfrm>
            <a:off x="3611005" y="3040655"/>
            <a:ext cx="2227305" cy="646331"/>
          </a:xfrm>
          <a:prstGeom prst="rect">
            <a:avLst/>
          </a:prstGeom>
          <a:noFill/>
        </p:spPr>
        <p:txBody>
          <a:bodyPr wrap="square">
            <a:spAutoFit/>
          </a:bodyPr>
          <a:lstStyle/>
          <a:p>
            <a:r>
              <a:rPr lang="tr-TR" sz="1800" b="1" dirty="0">
                <a:solidFill>
                  <a:srgbClr val="6600CC"/>
                </a:solidFill>
                <a:effectLst/>
                <a:latin typeface="Arial" panose="020B0604020202020204" pitchFamily="34" charset="0"/>
                <a:ea typeface="Times New Roman" panose="02020603050405020304" pitchFamily="18" charset="0"/>
              </a:rPr>
              <a:t>Dijital oyun/ öyküleme</a:t>
            </a:r>
            <a:endParaRPr lang="en-US" dirty="0">
              <a:solidFill>
                <a:srgbClr val="6600CC"/>
              </a:solidFill>
            </a:endParaRPr>
          </a:p>
        </p:txBody>
      </p:sp>
      <p:sp>
        <p:nvSpPr>
          <p:cNvPr id="25" name="TextBox 24">
            <a:extLst>
              <a:ext uri="{FF2B5EF4-FFF2-40B4-BE49-F238E27FC236}">
                <a16:creationId xmlns:a16="http://schemas.microsoft.com/office/drawing/2014/main" id="{2DECB536-AF81-044B-B686-C83A3667F794}"/>
              </a:ext>
            </a:extLst>
          </p:cNvPr>
          <p:cNvSpPr txBox="1"/>
          <p:nvPr/>
        </p:nvSpPr>
        <p:spPr>
          <a:xfrm>
            <a:off x="5201395" y="2969958"/>
            <a:ext cx="1584754" cy="923330"/>
          </a:xfrm>
          <a:prstGeom prst="rect">
            <a:avLst/>
          </a:prstGeom>
          <a:noFill/>
        </p:spPr>
        <p:txBody>
          <a:bodyPr wrap="square">
            <a:spAutoFit/>
          </a:bodyPr>
          <a:lstStyle/>
          <a:p>
            <a:r>
              <a:rPr lang="tr-TR" sz="1800" b="1" dirty="0">
                <a:solidFill>
                  <a:srgbClr val="FF0066"/>
                </a:solidFill>
                <a:effectLst/>
                <a:latin typeface="Arial" panose="020B0604020202020204" pitchFamily="34" charset="0"/>
                <a:ea typeface="Times New Roman" panose="02020603050405020304" pitchFamily="18" charset="0"/>
              </a:rPr>
              <a:t>Doğa ve yaban hayatı gözlemi</a:t>
            </a:r>
            <a:endParaRPr lang="en-US" dirty="0">
              <a:solidFill>
                <a:srgbClr val="FF0066"/>
              </a:solidFill>
            </a:endParaRPr>
          </a:p>
        </p:txBody>
      </p:sp>
      <p:sp>
        <p:nvSpPr>
          <p:cNvPr id="27" name="TextBox 26">
            <a:extLst>
              <a:ext uri="{FF2B5EF4-FFF2-40B4-BE49-F238E27FC236}">
                <a16:creationId xmlns:a16="http://schemas.microsoft.com/office/drawing/2014/main" id="{933EB566-B9A9-79A6-ECF1-D46BF663E67C}"/>
              </a:ext>
            </a:extLst>
          </p:cNvPr>
          <p:cNvSpPr txBox="1"/>
          <p:nvPr/>
        </p:nvSpPr>
        <p:spPr>
          <a:xfrm>
            <a:off x="5457926" y="4515586"/>
            <a:ext cx="1177652" cy="646331"/>
          </a:xfrm>
          <a:prstGeom prst="rect">
            <a:avLst/>
          </a:prstGeom>
          <a:noFill/>
        </p:spPr>
        <p:txBody>
          <a:bodyPr wrap="square">
            <a:spAutoFit/>
          </a:bodyPr>
          <a:lstStyle/>
          <a:p>
            <a:r>
              <a:rPr lang="tr-TR" sz="1800" b="1" dirty="0">
                <a:solidFill>
                  <a:srgbClr val="0000FF"/>
                </a:solidFill>
                <a:effectLst/>
                <a:latin typeface="Arial" panose="020B0604020202020204" pitchFamily="34" charset="0"/>
                <a:ea typeface="Times New Roman" panose="02020603050405020304" pitchFamily="18" charset="0"/>
              </a:rPr>
              <a:t>Eğitsel oyun</a:t>
            </a:r>
            <a:endParaRPr lang="en-US" dirty="0">
              <a:solidFill>
                <a:srgbClr val="0000FF"/>
              </a:solidFill>
            </a:endParaRPr>
          </a:p>
        </p:txBody>
      </p:sp>
      <p:sp>
        <p:nvSpPr>
          <p:cNvPr id="29" name="TextBox 28">
            <a:extLst>
              <a:ext uri="{FF2B5EF4-FFF2-40B4-BE49-F238E27FC236}">
                <a16:creationId xmlns:a16="http://schemas.microsoft.com/office/drawing/2014/main" id="{3FDF9C7B-2048-5EE4-EB74-945C42E9677B}"/>
              </a:ext>
            </a:extLst>
          </p:cNvPr>
          <p:cNvSpPr txBox="1"/>
          <p:nvPr/>
        </p:nvSpPr>
        <p:spPr>
          <a:xfrm>
            <a:off x="6786149" y="2985497"/>
            <a:ext cx="1674282" cy="646331"/>
          </a:xfrm>
          <a:prstGeom prst="rect">
            <a:avLst/>
          </a:prstGeom>
          <a:noFill/>
        </p:spPr>
        <p:txBody>
          <a:bodyPr wrap="square">
            <a:spAutoFit/>
          </a:bodyPr>
          <a:lstStyle/>
          <a:p>
            <a:r>
              <a:rPr lang="tr-TR" sz="1800" b="1" dirty="0">
                <a:solidFill>
                  <a:srgbClr val="008000"/>
                </a:solidFill>
                <a:effectLst/>
                <a:latin typeface="Arial" panose="020B0604020202020204" pitchFamily="34" charset="0"/>
                <a:ea typeface="Times New Roman" panose="02020603050405020304" pitchFamily="18" charset="0"/>
              </a:rPr>
              <a:t>Mobil uygulamalar</a:t>
            </a:r>
            <a:endParaRPr lang="en-US" dirty="0">
              <a:solidFill>
                <a:srgbClr val="008000"/>
              </a:solidFill>
            </a:endParaRPr>
          </a:p>
        </p:txBody>
      </p:sp>
      <p:sp>
        <p:nvSpPr>
          <p:cNvPr id="31" name="TextBox 30">
            <a:extLst>
              <a:ext uri="{FF2B5EF4-FFF2-40B4-BE49-F238E27FC236}">
                <a16:creationId xmlns:a16="http://schemas.microsoft.com/office/drawing/2014/main" id="{1D9ABE31-9317-764F-1EE3-C893B7D87619}"/>
              </a:ext>
            </a:extLst>
          </p:cNvPr>
          <p:cNvSpPr txBox="1"/>
          <p:nvPr/>
        </p:nvSpPr>
        <p:spPr>
          <a:xfrm>
            <a:off x="6567199" y="4478500"/>
            <a:ext cx="1777351" cy="369332"/>
          </a:xfrm>
          <a:prstGeom prst="rect">
            <a:avLst/>
          </a:prstGeom>
          <a:noFill/>
        </p:spPr>
        <p:txBody>
          <a:bodyPr wrap="square">
            <a:spAutoFit/>
          </a:bodyPr>
          <a:lstStyle/>
          <a:p>
            <a:r>
              <a:rPr lang="tr-TR" sz="1800" b="1" dirty="0">
                <a:effectLst/>
                <a:latin typeface="Arial" panose="020B0604020202020204" pitchFamily="34" charset="0"/>
                <a:ea typeface="Times New Roman" panose="02020603050405020304" pitchFamily="18" charset="0"/>
              </a:rPr>
              <a:t>Oyunlaştırma</a:t>
            </a:r>
            <a:endParaRPr lang="en-US" dirty="0"/>
          </a:p>
        </p:txBody>
      </p:sp>
      <p:sp>
        <p:nvSpPr>
          <p:cNvPr id="33" name="TextBox 32">
            <a:extLst>
              <a:ext uri="{FF2B5EF4-FFF2-40B4-BE49-F238E27FC236}">
                <a16:creationId xmlns:a16="http://schemas.microsoft.com/office/drawing/2014/main" id="{B5E915E7-84C9-5CD5-0778-CAA1A63BB165}"/>
              </a:ext>
            </a:extLst>
          </p:cNvPr>
          <p:cNvSpPr txBox="1"/>
          <p:nvPr/>
        </p:nvSpPr>
        <p:spPr>
          <a:xfrm>
            <a:off x="8305766" y="2981576"/>
            <a:ext cx="1313887" cy="646331"/>
          </a:xfrm>
          <a:prstGeom prst="rect">
            <a:avLst/>
          </a:prstGeom>
          <a:noFill/>
        </p:spPr>
        <p:txBody>
          <a:bodyPr wrap="square">
            <a:spAutoFit/>
          </a:bodyPr>
          <a:lstStyle/>
          <a:p>
            <a:r>
              <a:rPr lang="tr-TR" sz="1800" b="1" dirty="0">
                <a:solidFill>
                  <a:srgbClr val="FF6600"/>
                </a:solidFill>
                <a:effectLst/>
                <a:latin typeface="Arial" panose="020B0604020202020204" pitchFamily="34" charset="0"/>
                <a:ea typeface="Times New Roman" panose="02020603050405020304" pitchFamily="18" charset="0"/>
              </a:rPr>
              <a:t>Sergi ve gösteri</a:t>
            </a:r>
            <a:endParaRPr lang="en-US" dirty="0">
              <a:solidFill>
                <a:srgbClr val="FF6600"/>
              </a:solidFill>
            </a:endParaRPr>
          </a:p>
        </p:txBody>
      </p:sp>
      <p:sp>
        <p:nvSpPr>
          <p:cNvPr id="35" name="TextBox 34">
            <a:extLst>
              <a:ext uri="{FF2B5EF4-FFF2-40B4-BE49-F238E27FC236}">
                <a16:creationId xmlns:a16="http://schemas.microsoft.com/office/drawing/2014/main" id="{A035E5FF-7138-B065-61B5-9B09BFE95FCA}"/>
              </a:ext>
            </a:extLst>
          </p:cNvPr>
          <p:cNvSpPr txBox="1"/>
          <p:nvPr/>
        </p:nvSpPr>
        <p:spPr>
          <a:xfrm>
            <a:off x="8223391" y="4347320"/>
            <a:ext cx="1674283" cy="646331"/>
          </a:xfrm>
          <a:prstGeom prst="rect">
            <a:avLst/>
          </a:prstGeom>
          <a:noFill/>
        </p:spPr>
        <p:txBody>
          <a:bodyPr wrap="square">
            <a:spAutoFit/>
          </a:bodyPr>
          <a:lstStyle/>
          <a:p>
            <a:r>
              <a:rPr lang="tr-TR" sz="1800" b="1" dirty="0">
                <a:solidFill>
                  <a:schemeClr val="accent1">
                    <a:lumMod val="60000"/>
                    <a:lumOff val="40000"/>
                  </a:schemeClr>
                </a:solidFill>
                <a:effectLst/>
                <a:latin typeface="Arial" panose="020B0604020202020204" pitchFamily="34" charset="0"/>
                <a:ea typeface="Times New Roman" panose="02020603050405020304" pitchFamily="18" charset="0"/>
              </a:rPr>
              <a:t>Spor ve sanat</a:t>
            </a:r>
            <a:endParaRPr lang="en-US" dirty="0">
              <a:solidFill>
                <a:schemeClr val="accent1">
                  <a:lumMod val="60000"/>
                  <a:lumOff val="40000"/>
                </a:schemeClr>
              </a:solidFill>
            </a:endParaRPr>
          </a:p>
        </p:txBody>
      </p:sp>
      <p:sp>
        <p:nvSpPr>
          <p:cNvPr id="37" name="TextBox 36">
            <a:extLst>
              <a:ext uri="{FF2B5EF4-FFF2-40B4-BE49-F238E27FC236}">
                <a16:creationId xmlns:a16="http://schemas.microsoft.com/office/drawing/2014/main" id="{17A3C2D0-4CD7-EE70-52BC-E77523222E7D}"/>
              </a:ext>
            </a:extLst>
          </p:cNvPr>
          <p:cNvSpPr txBox="1"/>
          <p:nvPr/>
        </p:nvSpPr>
        <p:spPr>
          <a:xfrm>
            <a:off x="9370197" y="3046833"/>
            <a:ext cx="1349975" cy="369332"/>
          </a:xfrm>
          <a:prstGeom prst="rect">
            <a:avLst/>
          </a:prstGeom>
          <a:noFill/>
        </p:spPr>
        <p:txBody>
          <a:bodyPr wrap="square">
            <a:spAutoFit/>
          </a:bodyPr>
          <a:lstStyle/>
          <a:p>
            <a:r>
              <a:rPr lang="tr-TR" sz="1800" b="1" dirty="0">
                <a:solidFill>
                  <a:srgbClr val="7030A0"/>
                </a:solidFill>
                <a:effectLst/>
                <a:latin typeface="Arial" panose="020B0604020202020204" pitchFamily="34" charset="0"/>
                <a:ea typeface="Times New Roman" panose="02020603050405020304" pitchFamily="18" charset="0"/>
              </a:rPr>
              <a:t>STEAM </a:t>
            </a:r>
            <a:endParaRPr lang="en-US" dirty="0">
              <a:solidFill>
                <a:srgbClr val="7030A0"/>
              </a:solidFill>
            </a:endParaRPr>
          </a:p>
        </p:txBody>
      </p:sp>
      <p:sp>
        <p:nvSpPr>
          <p:cNvPr id="39" name="TextBox 38">
            <a:extLst>
              <a:ext uri="{FF2B5EF4-FFF2-40B4-BE49-F238E27FC236}">
                <a16:creationId xmlns:a16="http://schemas.microsoft.com/office/drawing/2014/main" id="{654831E9-283E-F0C4-1C54-884D472B55FE}"/>
              </a:ext>
            </a:extLst>
          </p:cNvPr>
          <p:cNvSpPr txBox="1"/>
          <p:nvPr/>
        </p:nvSpPr>
        <p:spPr>
          <a:xfrm>
            <a:off x="9267160" y="4343399"/>
            <a:ext cx="1777351" cy="645160"/>
          </a:xfrm>
          <a:prstGeom prst="rect">
            <a:avLst/>
          </a:prstGeom>
          <a:noFill/>
        </p:spPr>
        <p:txBody>
          <a:bodyPr wrap="square">
            <a:spAutoFit/>
          </a:bodyPr>
          <a:lstStyle/>
          <a:p>
            <a:r>
              <a:rPr lang="tr-TR" sz="1800" b="1" dirty="0">
                <a:solidFill>
                  <a:srgbClr val="00B050"/>
                </a:solidFill>
                <a:effectLst/>
                <a:latin typeface="Arial" panose="020B0604020202020204" pitchFamily="34" charset="0"/>
                <a:ea typeface="Times New Roman" panose="02020603050405020304" pitchFamily="18" charset="0"/>
              </a:rPr>
              <a:t>Tahmin et - gözle - açıkla</a:t>
            </a:r>
            <a:endParaRPr lang="en-US" dirty="0">
              <a:solidFill>
                <a:srgbClr val="00B050"/>
              </a:solidFill>
            </a:endParaRPr>
          </a:p>
        </p:txBody>
      </p:sp>
      <p:sp>
        <p:nvSpPr>
          <p:cNvPr id="41" name="TextBox 40">
            <a:extLst>
              <a:ext uri="{FF2B5EF4-FFF2-40B4-BE49-F238E27FC236}">
                <a16:creationId xmlns:a16="http://schemas.microsoft.com/office/drawing/2014/main" id="{7DBD3DD6-DE68-CDFE-E351-CA796951DE3E}"/>
              </a:ext>
            </a:extLst>
          </p:cNvPr>
          <p:cNvSpPr txBox="1"/>
          <p:nvPr/>
        </p:nvSpPr>
        <p:spPr>
          <a:xfrm>
            <a:off x="10650550" y="2621682"/>
            <a:ext cx="1253510" cy="1477328"/>
          </a:xfrm>
          <a:prstGeom prst="rect">
            <a:avLst/>
          </a:prstGeom>
          <a:noFill/>
        </p:spPr>
        <p:txBody>
          <a:bodyPr wrap="square">
            <a:spAutoFit/>
          </a:bodyPr>
          <a:lstStyle/>
          <a:p>
            <a:r>
              <a:rPr lang="tr-TR" sz="1800" b="1" dirty="0">
                <a:solidFill>
                  <a:srgbClr val="002060"/>
                </a:solidFill>
                <a:effectLst/>
                <a:latin typeface="Arial" panose="020B0604020202020204" pitchFamily="34" charset="0"/>
                <a:ea typeface="Times New Roman" panose="02020603050405020304" pitchFamily="18" charset="0"/>
              </a:rPr>
              <a:t>Tartışma (seminer, panel vb.) ve çalıştay</a:t>
            </a:r>
            <a:endParaRPr lang="en-US" dirty="0">
              <a:solidFill>
                <a:srgbClr val="002060"/>
              </a:solidFill>
            </a:endParaRPr>
          </a:p>
        </p:txBody>
      </p:sp>
      <p:sp>
        <p:nvSpPr>
          <p:cNvPr id="43" name="TextBox 42">
            <a:extLst>
              <a:ext uri="{FF2B5EF4-FFF2-40B4-BE49-F238E27FC236}">
                <a16:creationId xmlns:a16="http://schemas.microsoft.com/office/drawing/2014/main" id="{82BE311A-CB05-CDB5-AF96-9D0EF120F634}"/>
              </a:ext>
            </a:extLst>
          </p:cNvPr>
          <p:cNvSpPr txBox="1"/>
          <p:nvPr/>
        </p:nvSpPr>
        <p:spPr>
          <a:xfrm>
            <a:off x="10914078" y="4285051"/>
            <a:ext cx="1362332" cy="646331"/>
          </a:xfrm>
          <a:prstGeom prst="rect">
            <a:avLst/>
          </a:prstGeom>
          <a:noFill/>
        </p:spPr>
        <p:txBody>
          <a:bodyPr wrap="square">
            <a:spAutoFit/>
          </a:bodyPr>
          <a:lstStyle/>
          <a:p>
            <a:r>
              <a:rPr lang="tr-TR" sz="1800" b="1" dirty="0">
                <a:solidFill>
                  <a:srgbClr val="FF0066"/>
                </a:solidFill>
                <a:effectLst/>
                <a:latin typeface="Arial" panose="020B0604020202020204" pitchFamily="34" charset="0"/>
                <a:ea typeface="Times New Roman" panose="02020603050405020304" pitchFamily="18" charset="0"/>
              </a:rPr>
              <a:t>Yaratıcı drama</a:t>
            </a:r>
            <a:endParaRPr lang="en-US" dirty="0">
              <a:solidFill>
                <a:srgbClr val="FF0066"/>
              </a:solidFill>
            </a:endParaRPr>
          </a:p>
        </p:txBody>
      </p:sp>
    </p:spTree>
    <p:extLst>
      <p:ext uri="{BB962C8B-B14F-4D97-AF65-F5344CB8AC3E}">
        <p14:creationId xmlns:p14="http://schemas.microsoft.com/office/powerpoint/2010/main" val="222960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CB7D14C-2705-4BBA-939D-D2A166167134}"/>
              </a:ext>
            </a:extLst>
          </p:cNvPr>
          <p:cNvSpPr>
            <a:spLocks noGrp="1"/>
          </p:cNvSpPr>
          <p:nvPr>
            <p:ph type="title"/>
          </p:nvPr>
        </p:nvSpPr>
        <p:spPr>
          <a:xfrm>
            <a:off x="838199" y="410368"/>
            <a:ext cx="8317089" cy="1325563"/>
          </a:xfrm>
        </p:spPr>
        <p:txBody>
          <a:bodyPr/>
          <a:lstStyle/>
          <a:p>
            <a:r>
              <a:rPr lang="tr-TR" dirty="0"/>
              <a:t>4005-Yenilikçi Eğitim Uygulamaları</a:t>
            </a:r>
          </a:p>
        </p:txBody>
      </p:sp>
      <p:sp>
        <p:nvSpPr>
          <p:cNvPr id="3" name="İçerik Yer Tutucusu 2">
            <a:extLst>
              <a:ext uri="{FF2B5EF4-FFF2-40B4-BE49-F238E27FC236}">
                <a16:creationId xmlns:a16="http://schemas.microsoft.com/office/drawing/2014/main" id="{922D5985-7F99-4E61-879E-D0440931E864}"/>
              </a:ext>
            </a:extLst>
          </p:cNvPr>
          <p:cNvSpPr>
            <a:spLocks noGrp="1"/>
          </p:cNvSpPr>
          <p:nvPr>
            <p:ph idx="1"/>
          </p:nvPr>
        </p:nvSpPr>
        <p:spPr>
          <a:xfrm>
            <a:off x="838199" y="1825625"/>
            <a:ext cx="11031415" cy="4351338"/>
          </a:xfrm>
        </p:spPr>
        <p:txBody>
          <a:bodyPr>
            <a:normAutofit/>
          </a:bodyPr>
          <a:lstStyle/>
          <a:p>
            <a:r>
              <a:rPr lang="tr-TR" sz="2600" dirty="0"/>
              <a:t>Bilimi ve bilim insanını sevdirmek</a:t>
            </a:r>
          </a:p>
          <a:p>
            <a:r>
              <a:rPr lang="tr-TR" sz="2600" dirty="0">
                <a:solidFill>
                  <a:schemeClr val="accent1">
                    <a:lumMod val="60000"/>
                    <a:lumOff val="40000"/>
                  </a:schemeClr>
                </a:solidFill>
              </a:rPr>
              <a:t>Bilimin eğlenceli boyutuna vurgu yapmak,</a:t>
            </a:r>
          </a:p>
          <a:p>
            <a:r>
              <a:rPr lang="tr-TR" sz="2600" dirty="0"/>
              <a:t>Toplumda ve öğrencilerde bilime ve bilim insanına yönelik olumsuz endişe, kaygı ve önyargıları ortadan kaldırmak,</a:t>
            </a:r>
          </a:p>
          <a:p>
            <a:r>
              <a:rPr lang="tr-TR" sz="2600" dirty="0">
                <a:solidFill>
                  <a:schemeClr val="accent1">
                    <a:lumMod val="60000"/>
                    <a:lumOff val="40000"/>
                  </a:schemeClr>
                </a:solidFill>
              </a:rPr>
              <a:t>Bilimsel araştırma yapan kurum/kuruluşlarla okul arasında köprü kurmak,</a:t>
            </a:r>
          </a:p>
          <a:p>
            <a:r>
              <a:rPr lang="tr-TR" sz="2600" dirty="0"/>
              <a:t>Bilimsel süreç becerilerini geliştirmek,</a:t>
            </a:r>
          </a:p>
          <a:p>
            <a:r>
              <a:rPr lang="tr-TR" sz="2600" dirty="0">
                <a:solidFill>
                  <a:schemeClr val="accent1">
                    <a:lumMod val="60000"/>
                    <a:lumOff val="40000"/>
                  </a:schemeClr>
                </a:solidFill>
              </a:rPr>
              <a:t>Bilimin doğasının anlaşılmasını sağlamak,</a:t>
            </a:r>
          </a:p>
          <a:p>
            <a:r>
              <a:rPr lang="tr-TR" sz="2600" dirty="0"/>
              <a:t>Bilim, teknoloji, toplum, çevre ve birey arasındaki etkileşimi kavratmak,</a:t>
            </a:r>
          </a:p>
          <a:p>
            <a:endParaRPr lang="tr-TR" dirty="0"/>
          </a:p>
        </p:txBody>
      </p:sp>
      <p:sp>
        <p:nvSpPr>
          <p:cNvPr id="4" name="Slayt Numarası Yer Tutucusu 3">
            <a:extLst>
              <a:ext uri="{FF2B5EF4-FFF2-40B4-BE49-F238E27FC236}">
                <a16:creationId xmlns:a16="http://schemas.microsoft.com/office/drawing/2014/main" id="{91D22DA1-68F6-43EE-B2A0-3FE6B8FDD5C9}"/>
              </a:ext>
            </a:extLst>
          </p:cNvPr>
          <p:cNvSpPr>
            <a:spLocks noGrp="1"/>
          </p:cNvSpPr>
          <p:nvPr>
            <p:ph type="sldNum" sz="quarter" idx="12"/>
          </p:nvPr>
        </p:nvSpPr>
        <p:spPr/>
        <p:txBody>
          <a:bodyPr/>
          <a:lstStyle/>
          <a:p>
            <a:fld id="{CF8EA236-263A-8E4B-A919-97FD95326A6F}" type="slidenum">
              <a:rPr lang="tr-TR" smtClean="0"/>
              <a:t>16</a:t>
            </a:fld>
            <a:endParaRPr lang="tr-TR"/>
          </a:p>
        </p:txBody>
      </p:sp>
    </p:spTree>
    <p:extLst>
      <p:ext uri="{BB962C8B-B14F-4D97-AF65-F5344CB8AC3E}">
        <p14:creationId xmlns:p14="http://schemas.microsoft.com/office/powerpoint/2010/main" val="118619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CCD6479-08A0-4D7F-991E-7847FDF9FF6E}"/>
              </a:ext>
            </a:extLst>
          </p:cNvPr>
          <p:cNvSpPr>
            <a:spLocks noGrp="1"/>
          </p:cNvSpPr>
          <p:nvPr>
            <p:ph type="title"/>
          </p:nvPr>
        </p:nvSpPr>
        <p:spPr/>
        <p:txBody>
          <a:bodyPr/>
          <a:lstStyle/>
          <a:p>
            <a:r>
              <a:rPr lang="tr-TR" dirty="0"/>
              <a:t>4005-Yenilikçi Eğitim Uygulamaları</a:t>
            </a:r>
          </a:p>
        </p:txBody>
      </p:sp>
      <p:sp>
        <p:nvSpPr>
          <p:cNvPr id="3" name="İçerik Yer Tutucusu 2">
            <a:extLst>
              <a:ext uri="{FF2B5EF4-FFF2-40B4-BE49-F238E27FC236}">
                <a16:creationId xmlns:a16="http://schemas.microsoft.com/office/drawing/2014/main" id="{F25066CE-DC3E-42C8-94CA-2CB4747FECA2}"/>
              </a:ext>
            </a:extLst>
          </p:cNvPr>
          <p:cNvSpPr>
            <a:spLocks noGrp="1"/>
          </p:cNvSpPr>
          <p:nvPr>
            <p:ph idx="1"/>
          </p:nvPr>
        </p:nvSpPr>
        <p:spPr>
          <a:xfrm>
            <a:off x="838200" y="1722682"/>
            <a:ext cx="11207262" cy="4351338"/>
          </a:xfrm>
        </p:spPr>
        <p:txBody>
          <a:bodyPr>
            <a:noAutofit/>
          </a:bodyPr>
          <a:lstStyle/>
          <a:p>
            <a:r>
              <a:rPr lang="tr-TR" sz="2400" dirty="0"/>
              <a:t>Okul dışı kaynakların, çağrı amaçlarına uygun olarak kullanılmasını sağlamak,</a:t>
            </a:r>
          </a:p>
          <a:p>
            <a:r>
              <a:rPr lang="tr-TR" sz="2400" dirty="0">
                <a:solidFill>
                  <a:schemeClr val="accent1">
                    <a:lumMod val="60000"/>
                    <a:lumOff val="40000"/>
                  </a:schemeClr>
                </a:solidFill>
              </a:rPr>
              <a:t>Özgün yöntem, teknik ve materyallerin etkili kullanımını yaygınlaştırmak,</a:t>
            </a:r>
          </a:p>
          <a:p>
            <a:r>
              <a:rPr lang="tr-TR" sz="2400" dirty="0"/>
              <a:t>Bilimsel tecrübelerin paylaşılması ve yeni içeriklerin geliştirilmesine yönelik etkinlikleri yaygınlaştırmak,</a:t>
            </a:r>
          </a:p>
          <a:p>
            <a:r>
              <a:rPr lang="tr-TR" sz="2400" dirty="0">
                <a:solidFill>
                  <a:schemeClr val="accent1">
                    <a:lumMod val="60000"/>
                    <a:lumOff val="40000"/>
                  </a:schemeClr>
                </a:solidFill>
              </a:rPr>
              <a:t>Üst düzey düşünme becerilerini geliştirmek,</a:t>
            </a:r>
          </a:p>
          <a:p>
            <a:r>
              <a:rPr lang="tr-TR" sz="2400" dirty="0"/>
              <a:t>Bilimin günlük hayatla ilişkilendirilmesi ve öğrencilerde/toplumda karşılaşılan “Bu benim işime nerede, nasıl yarayacak?” vb. sorulara anlamlı cevapların verilebilmesini sağlamak,</a:t>
            </a:r>
          </a:p>
          <a:p>
            <a:r>
              <a:rPr lang="tr-TR" sz="2400" dirty="0">
                <a:solidFill>
                  <a:schemeClr val="accent1">
                    <a:lumMod val="60000"/>
                    <a:lumOff val="40000"/>
                  </a:schemeClr>
                </a:solidFill>
              </a:rPr>
              <a:t>Refah toplumu ve bilimsel/teknolojik faaliyetler arasındaki ilişkinin kavranmasını sağlamak,</a:t>
            </a:r>
          </a:p>
          <a:p>
            <a:endParaRPr lang="tr-TR" sz="2400" dirty="0"/>
          </a:p>
        </p:txBody>
      </p:sp>
      <p:sp>
        <p:nvSpPr>
          <p:cNvPr id="4" name="Slayt Numarası Yer Tutucusu 3">
            <a:extLst>
              <a:ext uri="{FF2B5EF4-FFF2-40B4-BE49-F238E27FC236}">
                <a16:creationId xmlns:a16="http://schemas.microsoft.com/office/drawing/2014/main" id="{A8134339-A998-413D-8C3B-D685519E7473}"/>
              </a:ext>
            </a:extLst>
          </p:cNvPr>
          <p:cNvSpPr>
            <a:spLocks noGrp="1"/>
          </p:cNvSpPr>
          <p:nvPr>
            <p:ph type="sldNum" sz="quarter" idx="12"/>
          </p:nvPr>
        </p:nvSpPr>
        <p:spPr/>
        <p:txBody>
          <a:bodyPr/>
          <a:lstStyle/>
          <a:p>
            <a:fld id="{CF8EA236-263A-8E4B-A919-97FD95326A6F}" type="slidenum">
              <a:rPr lang="tr-TR" smtClean="0"/>
              <a:t>17</a:t>
            </a:fld>
            <a:endParaRPr lang="tr-TR"/>
          </a:p>
        </p:txBody>
      </p:sp>
    </p:spTree>
    <p:extLst>
      <p:ext uri="{BB962C8B-B14F-4D97-AF65-F5344CB8AC3E}">
        <p14:creationId xmlns:p14="http://schemas.microsoft.com/office/powerpoint/2010/main" val="104768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77896B-EF4E-4C84-8117-29A8A6EDFFF2}"/>
              </a:ext>
            </a:extLst>
          </p:cNvPr>
          <p:cNvSpPr>
            <a:spLocks noGrp="1"/>
          </p:cNvSpPr>
          <p:nvPr>
            <p:ph type="title"/>
          </p:nvPr>
        </p:nvSpPr>
        <p:spPr/>
        <p:txBody>
          <a:bodyPr/>
          <a:lstStyle/>
          <a:p>
            <a:r>
              <a:rPr lang="tr-TR" dirty="0"/>
              <a:t>4005-Yenilikçi Eğitim Uygulamaları</a:t>
            </a:r>
          </a:p>
        </p:txBody>
      </p:sp>
      <p:sp>
        <p:nvSpPr>
          <p:cNvPr id="3" name="İçerik Yer Tutucusu 2">
            <a:extLst>
              <a:ext uri="{FF2B5EF4-FFF2-40B4-BE49-F238E27FC236}">
                <a16:creationId xmlns:a16="http://schemas.microsoft.com/office/drawing/2014/main" id="{D4DD0763-D586-46BB-B22A-E82A35479AC5}"/>
              </a:ext>
            </a:extLst>
          </p:cNvPr>
          <p:cNvSpPr>
            <a:spLocks noGrp="1"/>
          </p:cNvSpPr>
          <p:nvPr>
            <p:ph idx="1"/>
          </p:nvPr>
        </p:nvSpPr>
        <p:spPr>
          <a:xfrm>
            <a:off x="838200" y="1825625"/>
            <a:ext cx="10515600" cy="3810244"/>
          </a:xfrm>
        </p:spPr>
        <p:txBody>
          <a:bodyPr/>
          <a:lstStyle/>
          <a:p>
            <a:r>
              <a:rPr lang="tr-TR" dirty="0"/>
              <a:t>Bilimsel bir bakış açısıyla çevre farkındalığını ve duyarlılığını geliştirmek,</a:t>
            </a:r>
          </a:p>
          <a:p>
            <a:r>
              <a:rPr lang="tr-TR" dirty="0">
                <a:solidFill>
                  <a:schemeClr val="accent1">
                    <a:lumMod val="60000"/>
                    <a:lumOff val="40000"/>
                  </a:schemeClr>
                </a:solidFill>
              </a:rPr>
              <a:t>Bilim okuryazarlığını yaygınlaştırmak,</a:t>
            </a:r>
          </a:p>
          <a:p>
            <a:r>
              <a:rPr lang="tr-TR" dirty="0"/>
              <a:t>Çağrı konusuyla ilgili iyi örnekleri transfer etmek ve uyarlamak,</a:t>
            </a:r>
          </a:p>
          <a:p>
            <a:r>
              <a:rPr lang="tr-TR" dirty="0">
                <a:solidFill>
                  <a:schemeClr val="accent1">
                    <a:lumMod val="60000"/>
                    <a:lumOff val="40000"/>
                  </a:schemeClr>
                </a:solidFill>
              </a:rPr>
              <a:t>“Yurttaş bilim insanı” kavramı çerçevesine giren faaliyetleri teşvik etmek,</a:t>
            </a:r>
          </a:p>
          <a:p>
            <a:r>
              <a:rPr lang="tr-TR" dirty="0"/>
              <a:t>Web 3.0 (Semantik Web) teknolojilerinin çağrı kapsamında kullanımına yönelik faaliyet ve oluşumları geliştirmek/yaygınlaştırmak.</a:t>
            </a:r>
          </a:p>
          <a:p>
            <a:endParaRPr lang="tr-TR" dirty="0"/>
          </a:p>
        </p:txBody>
      </p:sp>
      <p:sp>
        <p:nvSpPr>
          <p:cNvPr id="4" name="Slayt Numarası Yer Tutucusu 3">
            <a:extLst>
              <a:ext uri="{FF2B5EF4-FFF2-40B4-BE49-F238E27FC236}">
                <a16:creationId xmlns:a16="http://schemas.microsoft.com/office/drawing/2014/main" id="{6D510AD7-666B-4D3E-AECE-88F0C9181697}"/>
              </a:ext>
            </a:extLst>
          </p:cNvPr>
          <p:cNvSpPr>
            <a:spLocks noGrp="1"/>
          </p:cNvSpPr>
          <p:nvPr>
            <p:ph type="sldNum" sz="quarter" idx="12"/>
          </p:nvPr>
        </p:nvSpPr>
        <p:spPr/>
        <p:txBody>
          <a:bodyPr/>
          <a:lstStyle/>
          <a:p>
            <a:fld id="{CF8EA236-263A-8E4B-A919-97FD95326A6F}" type="slidenum">
              <a:rPr lang="tr-TR" smtClean="0"/>
              <a:t>18</a:t>
            </a:fld>
            <a:endParaRPr lang="tr-TR"/>
          </a:p>
        </p:txBody>
      </p:sp>
    </p:spTree>
    <p:extLst>
      <p:ext uri="{BB962C8B-B14F-4D97-AF65-F5344CB8AC3E}">
        <p14:creationId xmlns:p14="http://schemas.microsoft.com/office/powerpoint/2010/main" val="110432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0004-5311-6D1B-F82D-1644BB80FC32}"/>
              </a:ext>
            </a:extLst>
          </p:cNvPr>
          <p:cNvSpPr>
            <a:spLocks noGrp="1"/>
          </p:cNvSpPr>
          <p:nvPr>
            <p:ph type="title"/>
          </p:nvPr>
        </p:nvSpPr>
        <p:spPr>
          <a:xfrm>
            <a:off x="712382" y="586132"/>
            <a:ext cx="8460431" cy="782602"/>
          </a:xfrm>
        </p:spPr>
        <p:txBody>
          <a:bodyPr>
            <a:normAutofit/>
          </a:bodyPr>
          <a:lstStyle/>
          <a:p>
            <a:r>
              <a:rPr lang="tr-TR" dirty="0"/>
              <a:t>4005-Yenilikçi Eğitim Uygulamaları</a:t>
            </a:r>
            <a:endParaRPr lang="en-US" dirty="0"/>
          </a:p>
        </p:txBody>
      </p:sp>
      <p:sp>
        <p:nvSpPr>
          <p:cNvPr id="3" name="Content Placeholder 2">
            <a:extLst>
              <a:ext uri="{FF2B5EF4-FFF2-40B4-BE49-F238E27FC236}">
                <a16:creationId xmlns:a16="http://schemas.microsoft.com/office/drawing/2014/main" id="{90B1D9F8-249D-C0B0-A55D-25A7C8958266}"/>
              </a:ext>
            </a:extLst>
          </p:cNvPr>
          <p:cNvSpPr>
            <a:spLocks noGrp="1"/>
          </p:cNvSpPr>
          <p:nvPr>
            <p:ph idx="1"/>
          </p:nvPr>
        </p:nvSpPr>
        <p:spPr/>
        <p:txBody>
          <a:bodyPr/>
          <a:lstStyle/>
          <a:p>
            <a:r>
              <a:rPr lang="tr-TR" dirty="0"/>
              <a:t>Çağrılı proje, </a:t>
            </a:r>
            <a:r>
              <a:rPr lang="en-US" dirty="0">
                <a:hlinkClick r:id="rId2"/>
              </a:rPr>
              <a:t>TÜBİTAK BİLİM </a:t>
            </a:r>
            <a:r>
              <a:rPr lang="en-US" dirty="0" err="1">
                <a:hlinkClick r:id="rId2"/>
              </a:rPr>
              <a:t>ve</a:t>
            </a:r>
            <a:r>
              <a:rPr lang="en-US" dirty="0">
                <a:hlinkClick r:id="rId2"/>
              </a:rPr>
              <a:t> TOPLUM </a:t>
            </a:r>
            <a:r>
              <a:rPr lang="en-US" dirty="0" err="1">
                <a:hlinkClick r:id="rId2"/>
              </a:rPr>
              <a:t>Proje</a:t>
            </a:r>
            <a:r>
              <a:rPr lang="en-US" dirty="0">
                <a:hlinkClick r:id="rId2"/>
              </a:rPr>
              <a:t> </a:t>
            </a:r>
            <a:r>
              <a:rPr lang="en-US" dirty="0" err="1">
                <a:hlinkClick r:id="rId2"/>
              </a:rPr>
              <a:t>Başvuru</a:t>
            </a:r>
            <a:r>
              <a:rPr lang="en-US" dirty="0">
                <a:hlinkClick r:id="rId2"/>
              </a:rPr>
              <a:t> </a:t>
            </a:r>
            <a:r>
              <a:rPr lang="en-US" dirty="0" err="1">
                <a:hlinkClick r:id="rId2"/>
              </a:rPr>
              <a:t>Sistemi</a:t>
            </a:r>
            <a:r>
              <a:rPr lang="en-US" dirty="0">
                <a:hlinkClick r:id="rId2"/>
              </a:rPr>
              <a:t> (tubitak.gov.tr)</a:t>
            </a:r>
            <a:endParaRPr lang="tr-TR" dirty="0"/>
          </a:p>
          <a:p>
            <a:endParaRPr lang="tr-TR" dirty="0"/>
          </a:p>
          <a:p>
            <a:pPr marL="0" indent="0">
              <a:buNone/>
            </a:pPr>
            <a:endParaRPr lang="en-US" dirty="0"/>
          </a:p>
        </p:txBody>
      </p:sp>
      <p:sp>
        <p:nvSpPr>
          <p:cNvPr id="4" name="Slide Number Placeholder 3">
            <a:extLst>
              <a:ext uri="{FF2B5EF4-FFF2-40B4-BE49-F238E27FC236}">
                <a16:creationId xmlns:a16="http://schemas.microsoft.com/office/drawing/2014/main" id="{07C78B17-C48E-FBB8-72EB-00A208F2A9BA}"/>
              </a:ext>
            </a:extLst>
          </p:cNvPr>
          <p:cNvSpPr>
            <a:spLocks noGrp="1"/>
          </p:cNvSpPr>
          <p:nvPr>
            <p:ph type="sldNum" sz="quarter" idx="12"/>
          </p:nvPr>
        </p:nvSpPr>
        <p:spPr/>
        <p:txBody>
          <a:bodyPr/>
          <a:lstStyle/>
          <a:p>
            <a:fld id="{CF8EA236-263A-8E4B-A919-97FD95326A6F}" type="slidenum">
              <a:rPr lang="tr-TR" smtClean="0"/>
              <a:t>19</a:t>
            </a:fld>
            <a:endParaRPr lang="tr-TR"/>
          </a:p>
        </p:txBody>
      </p:sp>
      <p:sp>
        <p:nvSpPr>
          <p:cNvPr id="11" name="TextBox 10">
            <a:extLst>
              <a:ext uri="{FF2B5EF4-FFF2-40B4-BE49-F238E27FC236}">
                <a16:creationId xmlns:a16="http://schemas.microsoft.com/office/drawing/2014/main" id="{A7E6D45B-96C3-3853-88B9-2A07EE4F7719}"/>
              </a:ext>
            </a:extLst>
          </p:cNvPr>
          <p:cNvSpPr txBox="1"/>
          <p:nvPr/>
        </p:nvSpPr>
        <p:spPr>
          <a:xfrm>
            <a:off x="135362" y="2967335"/>
            <a:ext cx="1621824" cy="923330"/>
          </a:xfrm>
          <a:prstGeom prst="rect">
            <a:avLst/>
          </a:prstGeom>
          <a:noFill/>
        </p:spPr>
        <p:txBody>
          <a:bodyPr wrap="square">
            <a:spAutoFit/>
          </a:bodyPr>
          <a:lstStyle/>
          <a:p>
            <a:r>
              <a:rPr lang="tr-TR" sz="1800" b="1" dirty="0">
                <a:effectLst/>
                <a:latin typeface="Arial" panose="020B0604020202020204" pitchFamily="34" charset="0"/>
                <a:ea typeface="Times New Roman" panose="02020603050405020304" pitchFamily="18" charset="0"/>
              </a:rPr>
              <a:t>Açık ve kapalı uçlu deney</a:t>
            </a:r>
            <a:endParaRPr lang="en-US" dirty="0"/>
          </a:p>
        </p:txBody>
      </p:sp>
      <p:sp>
        <p:nvSpPr>
          <p:cNvPr id="13" name="TextBox 12">
            <a:extLst>
              <a:ext uri="{FF2B5EF4-FFF2-40B4-BE49-F238E27FC236}">
                <a16:creationId xmlns:a16="http://schemas.microsoft.com/office/drawing/2014/main" id="{BC9C0471-377D-A36B-AFEB-90FB8036C214}"/>
              </a:ext>
            </a:extLst>
          </p:cNvPr>
          <p:cNvSpPr txBox="1"/>
          <p:nvPr/>
        </p:nvSpPr>
        <p:spPr>
          <a:xfrm>
            <a:off x="150317" y="4469717"/>
            <a:ext cx="1720678" cy="923330"/>
          </a:xfrm>
          <a:prstGeom prst="rect">
            <a:avLst/>
          </a:prstGeom>
          <a:noFill/>
        </p:spPr>
        <p:txBody>
          <a:bodyPr wrap="square">
            <a:spAutoFit/>
          </a:bodyPr>
          <a:lstStyle/>
          <a:p>
            <a:r>
              <a:rPr lang="tr-TR" sz="1800" b="1" dirty="0">
                <a:solidFill>
                  <a:srgbClr val="0070C0"/>
                </a:solidFill>
                <a:effectLst/>
                <a:latin typeface="Arial" panose="020B0604020202020204" pitchFamily="34" charset="0"/>
                <a:ea typeface="Times New Roman" panose="02020603050405020304" pitchFamily="18" charset="0"/>
              </a:rPr>
              <a:t>Animasyon ve benzetim (simülasyon)</a:t>
            </a:r>
            <a:endParaRPr lang="en-US" dirty="0">
              <a:solidFill>
                <a:srgbClr val="0070C0"/>
              </a:solidFill>
            </a:endParaRPr>
          </a:p>
        </p:txBody>
      </p:sp>
      <p:sp>
        <p:nvSpPr>
          <p:cNvPr id="15" name="TextBox 14">
            <a:extLst>
              <a:ext uri="{FF2B5EF4-FFF2-40B4-BE49-F238E27FC236}">
                <a16:creationId xmlns:a16="http://schemas.microsoft.com/office/drawing/2014/main" id="{D83B5D9C-39B4-A614-517C-1DE80AAD0383}"/>
              </a:ext>
            </a:extLst>
          </p:cNvPr>
          <p:cNvSpPr txBox="1"/>
          <p:nvPr/>
        </p:nvSpPr>
        <p:spPr>
          <a:xfrm>
            <a:off x="1512935" y="3037181"/>
            <a:ext cx="2086767" cy="646331"/>
          </a:xfrm>
          <a:prstGeom prst="rect">
            <a:avLst/>
          </a:prstGeom>
          <a:noFill/>
        </p:spPr>
        <p:txBody>
          <a:bodyPr wrap="square">
            <a:spAutoFit/>
          </a:bodyPr>
          <a:lstStyle/>
          <a:p>
            <a:r>
              <a:rPr lang="tr-TR" sz="1800" b="1" dirty="0">
                <a:solidFill>
                  <a:srgbClr val="FF0000"/>
                </a:solidFill>
                <a:effectLst/>
                <a:latin typeface="Arial" panose="020B0604020202020204" pitchFamily="34" charset="0"/>
                <a:ea typeface="Times New Roman" panose="02020603050405020304" pitchFamily="18" charset="0"/>
              </a:rPr>
              <a:t>Artırılmış/sanal/karma gerçeklik</a:t>
            </a:r>
            <a:endParaRPr lang="en-US" dirty="0">
              <a:solidFill>
                <a:srgbClr val="FF0000"/>
              </a:solidFill>
            </a:endParaRPr>
          </a:p>
        </p:txBody>
      </p:sp>
      <p:sp>
        <p:nvSpPr>
          <p:cNvPr id="17" name="TextBox 16">
            <a:extLst>
              <a:ext uri="{FF2B5EF4-FFF2-40B4-BE49-F238E27FC236}">
                <a16:creationId xmlns:a16="http://schemas.microsoft.com/office/drawing/2014/main" id="{E191DA1E-793E-7CD8-A7C4-F86F62E78E06}"/>
              </a:ext>
            </a:extLst>
          </p:cNvPr>
          <p:cNvSpPr txBox="1"/>
          <p:nvPr/>
        </p:nvSpPr>
        <p:spPr>
          <a:xfrm>
            <a:off x="1702157" y="4489064"/>
            <a:ext cx="1708321" cy="646331"/>
          </a:xfrm>
          <a:prstGeom prst="rect">
            <a:avLst/>
          </a:prstGeom>
          <a:noFill/>
        </p:spPr>
        <p:txBody>
          <a:bodyPr wrap="square">
            <a:spAutoFit/>
          </a:bodyPr>
          <a:lstStyle/>
          <a:p>
            <a:r>
              <a:rPr lang="tr-TR" sz="1800" b="1" dirty="0">
                <a:solidFill>
                  <a:srgbClr val="00B050"/>
                </a:solidFill>
                <a:effectLst/>
                <a:latin typeface="Arial" panose="020B0604020202020204" pitchFamily="34" charset="0"/>
                <a:ea typeface="Times New Roman" panose="02020603050405020304" pitchFamily="18" charset="0"/>
              </a:rPr>
              <a:t>Bilgi işlemsel düşünme</a:t>
            </a:r>
            <a:endParaRPr lang="en-US" dirty="0">
              <a:solidFill>
                <a:srgbClr val="00B050"/>
              </a:solidFill>
            </a:endParaRPr>
          </a:p>
        </p:txBody>
      </p:sp>
      <p:sp>
        <p:nvSpPr>
          <p:cNvPr id="21" name="TextBox 20">
            <a:extLst>
              <a:ext uri="{FF2B5EF4-FFF2-40B4-BE49-F238E27FC236}">
                <a16:creationId xmlns:a16="http://schemas.microsoft.com/office/drawing/2014/main" id="{90B580B6-5AA3-350F-75EB-02306D597C31}"/>
              </a:ext>
            </a:extLst>
          </p:cNvPr>
          <p:cNvSpPr txBox="1"/>
          <p:nvPr/>
        </p:nvSpPr>
        <p:spPr>
          <a:xfrm>
            <a:off x="3502377" y="4494490"/>
            <a:ext cx="1906050" cy="646331"/>
          </a:xfrm>
          <a:prstGeom prst="rect">
            <a:avLst/>
          </a:prstGeom>
          <a:noFill/>
        </p:spPr>
        <p:txBody>
          <a:bodyPr wrap="square">
            <a:spAutoFit/>
          </a:bodyPr>
          <a:lstStyle/>
          <a:p>
            <a:r>
              <a:rPr lang="tr-TR" sz="1800" b="1" dirty="0">
                <a:solidFill>
                  <a:srgbClr val="FFC000"/>
                </a:solidFill>
                <a:effectLst/>
                <a:latin typeface="Arial" panose="020B0604020202020204" pitchFamily="34" charset="0"/>
                <a:ea typeface="Times New Roman" panose="02020603050405020304" pitchFamily="18" charset="0"/>
              </a:rPr>
              <a:t>Bilimsel gezi ve saha çalışması</a:t>
            </a:r>
            <a:endParaRPr lang="en-US" dirty="0">
              <a:solidFill>
                <a:srgbClr val="FFC000"/>
              </a:solidFill>
            </a:endParaRPr>
          </a:p>
        </p:txBody>
      </p:sp>
      <p:sp>
        <p:nvSpPr>
          <p:cNvPr id="23" name="TextBox 22">
            <a:extLst>
              <a:ext uri="{FF2B5EF4-FFF2-40B4-BE49-F238E27FC236}">
                <a16:creationId xmlns:a16="http://schemas.microsoft.com/office/drawing/2014/main" id="{341C35BD-B222-811A-5C02-B0063A7F1421}"/>
              </a:ext>
            </a:extLst>
          </p:cNvPr>
          <p:cNvSpPr txBox="1"/>
          <p:nvPr/>
        </p:nvSpPr>
        <p:spPr>
          <a:xfrm>
            <a:off x="3611005" y="3040655"/>
            <a:ext cx="2227305" cy="646331"/>
          </a:xfrm>
          <a:prstGeom prst="rect">
            <a:avLst/>
          </a:prstGeom>
          <a:noFill/>
        </p:spPr>
        <p:txBody>
          <a:bodyPr wrap="square">
            <a:spAutoFit/>
          </a:bodyPr>
          <a:lstStyle/>
          <a:p>
            <a:r>
              <a:rPr lang="tr-TR" sz="1800" b="1" dirty="0">
                <a:solidFill>
                  <a:srgbClr val="6600CC"/>
                </a:solidFill>
                <a:effectLst/>
                <a:latin typeface="Arial" panose="020B0604020202020204" pitchFamily="34" charset="0"/>
                <a:ea typeface="Times New Roman" panose="02020603050405020304" pitchFamily="18" charset="0"/>
              </a:rPr>
              <a:t>Dijital oyun/ öyküleme</a:t>
            </a:r>
            <a:endParaRPr lang="en-US" dirty="0">
              <a:solidFill>
                <a:srgbClr val="6600CC"/>
              </a:solidFill>
            </a:endParaRPr>
          </a:p>
        </p:txBody>
      </p:sp>
      <p:sp>
        <p:nvSpPr>
          <p:cNvPr id="25" name="TextBox 24">
            <a:extLst>
              <a:ext uri="{FF2B5EF4-FFF2-40B4-BE49-F238E27FC236}">
                <a16:creationId xmlns:a16="http://schemas.microsoft.com/office/drawing/2014/main" id="{2DECB536-AF81-044B-B686-C83A3667F794}"/>
              </a:ext>
            </a:extLst>
          </p:cNvPr>
          <p:cNvSpPr txBox="1"/>
          <p:nvPr/>
        </p:nvSpPr>
        <p:spPr>
          <a:xfrm>
            <a:off x="5201395" y="2969958"/>
            <a:ext cx="1584754" cy="923330"/>
          </a:xfrm>
          <a:prstGeom prst="rect">
            <a:avLst/>
          </a:prstGeom>
          <a:noFill/>
        </p:spPr>
        <p:txBody>
          <a:bodyPr wrap="square">
            <a:spAutoFit/>
          </a:bodyPr>
          <a:lstStyle/>
          <a:p>
            <a:r>
              <a:rPr lang="tr-TR" sz="1800" b="1" dirty="0">
                <a:solidFill>
                  <a:srgbClr val="FF0066"/>
                </a:solidFill>
                <a:effectLst/>
                <a:latin typeface="Arial" panose="020B0604020202020204" pitchFamily="34" charset="0"/>
                <a:ea typeface="Times New Roman" panose="02020603050405020304" pitchFamily="18" charset="0"/>
              </a:rPr>
              <a:t>Doğa ve yaban hayatı gözlemi</a:t>
            </a:r>
            <a:endParaRPr lang="en-US" dirty="0">
              <a:solidFill>
                <a:srgbClr val="FF0066"/>
              </a:solidFill>
            </a:endParaRPr>
          </a:p>
        </p:txBody>
      </p:sp>
      <p:sp>
        <p:nvSpPr>
          <p:cNvPr id="27" name="TextBox 26">
            <a:extLst>
              <a:ext uri="{FF2B5EF4-FFF2-40B4-BE49-F238E27FC236}">
                <a16:creationId xmlns:a16="http://schemas.microsoft.com/office/drawing/2014/main" id="{933EB566-B9A9-79A6-ECF1-D46BF663E67C}"/>
              </a:ext>
            </a:extLst>
          </p:cNvPr>
          <p:cNvSpPr txBox="1"/>
          <p:nvPr/>
        </p:nvSpPr>
        <p:spPr>
          <a:xfrm>
            <a:off x="5457926" y="4515586"/>
            <a:ext cx="1177652" cy="646331"/>
          </a:xfrm>
          <a:prstGeom prst="rect">
            <a:avLst/>
          </a:prstGeom>
          <a:noFill/>
        </p:spPr>
        <p:txBody>
          <a:bodyPr wrap="square">
            <a:spAutoFit/>
          </a:bodyPr>
          <a:lstStyle/>
          <a:p>
            <a:r>
              <a:rPr lang="tr-TR" sz="1800" b="1" dirty="0">
                <a:solidFill>
                  <a:srgbClr val="0000FF"/>
                </a:solidFill>
                <a:effectLst/>
                <a:latin typeface="Arial" panose="020B0604020202020204" pitchFamily="34" charset="0"/>
                <a:ea typeface="Times New Roman" panose="02020603050405020304" pitchFamily="18" charset="0"/>
              </a:rPr>
              <a:t>Eğitsel oyun</a:t>
            </a:r>
            <a:endParaRPr lang="en-US" dirty="0">
              <a:solidFill>
                <a:srgbClr val="0000FF"/>
              </a:solidFill>
            </a:endParaRPr>
          </a:p>
        </p:txBody>
      </p:sp>
      <p:sp>
        <p:nvSpPr>
          <p:cNvPr id="29" name="TextBox 28">
            <a:extLst>
              <a:ext uri="{FF2B5EF4-FFF2-40B4-BE49-F238E27FC236}">
                <a16:creationId xmlns:a16="http://schemas.microsoft.com/office/drawing/2014/main" id="{3FDF9C7B-2048-5EE4-EB74-945C42E9677B}"/>
              </a:ext>
            </a:extLst>
          </p:cNvPr>
          <p:cNvSpPr txBox="1"/>
          <p:nvPr/>
        </p:nvSpPr>
        <p:spPr>
          <a:xfrm>
            <a:off x="6786149" y="2985497"/>
            <a:ext cx="1674282" cy="646331"/>
          </a:xfrm>
          <a:prstGeom prst="rect">
            <a:avLst/>
          </a:prstGeom>
          <a:noFill/>
        </p:spPr>
        <p:txBody>
          <a:bodyPr wrap="square">
            <a:spAutoFit/>
          </a:bodyPr>
          <a:lstStyle/>
          <a:p>
            <a:r>
              <a:rPr lang="tr-TR" sz="1800" b="1" dirty="0">
                <a:solidFill>
                  <a:srgbClr val="008000"/>
                </a:solidFill>
                <a:effectLst/>
                <a:latin typeface="Arial" panose="020B0604020202020204" pitchFamily="34" charset="0"/>
                <a:ea typeface="Times New Roman" panose="02020603050405020304" pitchFamily="18" charset="0"/>
              </a:rPr>
              <a:t>Mobil uygulamalar</a:t>
            </a:r>
            <a:endParaRPr lang="en-US" dirty="0">
              <a:solidFill>
                <a:srgbClr val="008000"/>
              </a:solidFill>
            </a:endParaRPr>
          </a:p>
        </p:txBody>
      </p:sp>
      <p:sp>
        <p:nvSpPr>
          <p:cNvPr id="31" name="TextBox 30">
            <a:extLst>
              <a:ext uri="{FF2B5EF4-FFF2-40B4-BE49-F238E27FC236}">
                <a16:creationId xmlns:a16="http://schemas.microsoft.com/office/drawing/2014/main" id="{1D9ABE31-9317-764F-1EE3-C893B7D87619}"/>
              </a:ext>
            </a:extLst>
          </p:cNvPr>
          <p:cNvSpPr txBox="1"/>
          <p:nvPr/>
        </p:nvSpPr>
        <p:spPr>
          <a:xfrm>
            <a:off x="6567199" y="4478500"/>
            <a:ext cx="1777351" cy="369332"/>
          </a:xfrm>
          <a:prstGeom prst="rect">
            <a:avLst/>
          </a:prstGeom>
          <a:noFill/>
        </p:spPr>
        <p:txBody>
          <a:bodyPr wrap="square">
            <a:spAutoFit/>
          </a:bodyPr>
          <a:lstStyle/>
          <a:p>
            <a:r>
              <a:rPr lang="tr-TR" sz="1800" b="1" dirty="0">
                <a:effectLst/>
                <a:latin typeface="Arial" panose="020B0604020202020204" pitchFamily="34" charset="0"/>
                <a:ea typeface="Times New Roman" panose="02020603050405020304" pitchFamily="18" charset="0"/>
              </a:rPr>
              <a:t>Oyunlaştırma</a:t>
            </a:r>
            <a:endParaRPr lang="en-US" dirty="0"/>
          </a:p>
        </p:txBody>
      </p:sp>
      <p:sp>
        <p:nvSpPr>
          <p:cNvPr id="33" name="TextBox 32">
            <a:extLst>
              <a:ext uri="{FF2B5EF4-FFF2-40B4-BE49-F238E27FC236}">
                <a16:creationId xmlns:a16="http://schemas.microsoft.com/office/drawing/2014/main" id="{B5E915E7-84C9-5CD5-0778-CAA1A63BB165}"/>
              </a:ext>
            </a:extLst>
          </p:cNvPr>
          <p:cNvSpPr txBox="1"/>
          <p:nvPr/>
        </p:nvSpPr>
        <p:spPr>
          <a:xfrm>
            <a:off x="8305766" y="2981576"/>
            <a:ext cx="1313887" cy="646331"/>
          </a:xfrm>
          <a:prstGeom prst="rect">
            <a:avLst/>
          </a:prstGeom>
          <a:noFill/>
        </p:spPr>
        <p:txBody>
          <a:bodyPr wrap="square">
            <a:spAutoFit/>
          </a:bodyPr>
          <a:lstStyle/>
          <a:p>
            <a:r>
              <a:rPr lang="tr-TR" sz="1800" b="1" dirty="0">
                <a:solidFill>
                  <a:srgbClr val="FF6600"/>
                </a:solidFill>
                <a:effectLst/>
                <a:latin typeface="Arial" panose="020B0604020202020204" pitchFamily="34" charset="0"/>
                <a:ea typeface="Times New Roman" panose="02020603050405020304" pitchFamily="18" charset="0"/>
              </a:rPr>
              <a:t>Sergi ve gösteri</a:t>
            </a:r>
            <a:endParaRPr lang="en-US" dirty="0">
              <a:solidFill>
                <a:srgbClr val="FF6600"/>
              </a:solidFill>
            </a:endParaRPr>
          </a:p>
        </p:txBody>
      </p:sp>
      <p:sp>
        <p:nvSpPr>
          <p:cNvPr id="35" name="TextBox 34">
            <a:extLst>
              <a:ext uri="{FF2B5EF4-FFF2-40B4-BE49-F238E27FC236}">
                <a16:creationId xmlns:a16="http://schemas.microsoft.com/office/drawing/2014/main" id="{A035E5FF-7138-B065-61B5-9B09BFE95FCA}"/>
              </a:ext>
            </a:extLst>
          </p:cNvPr>
          <p:cNvSpPr txBox="1"/>
          <p:nvPr/>
        </p:nvSpPr>
        <p:spPr>
          <a:xfrm>
            <a:off x="8223391" y="4347320"/>
            <a:ext cx="1674283" cy="646331"/>
          </a:xfrm>
          <a:prstGeom prst="rect">
            <a:avLst/>
          </a:prstGeom>
          <a:noFill/>
        </p:spPr>
        <p:txBody>
          <a:bodyPr wrap="square">
            <a:spAutoFit/>
          </a:bodyPr>
          <a:lstStyle/>
          <a:p>
            <a:r>
              <a:rPr lang="tr-TR" sz="1800" b="1" dirty="0">
                <a:solidFill>
                  <a:schemeClr val="accent1">
                    <a:lumMod val="60000"/>
                    <a:lumOff val="40000"/>
                  </a:schemeClr>
                </a:solidFill>
                <a:effectLst/>
                <a:latin typeface="Arial" panose="020B0604020202020204" pitchFamily="34" charset="0"/>
                <a:ea typeface="Times New Roman" panose="02020603050405020304" pitchFamily="18" charset="0"/>
              </a:rPr>
              <a:t>Spor ve sanat</a:t>
            </a:r>
            <a:endParaRPr lang="en-US" dirty="0">
              <a:solidFill>
                <a:schemeClr val="accent1">
                  <a:lumMod val="60000"/>
                  <a:lumOff val="40000"/>
                </a:schemeClr>
              </a:solidFill>
            </a:endParaRPr>
          </a:p>
        </p:txBody>
      </p:sp>
      <p:sp>
        <p:nvSpPr>
          <p:cNvPr id="37" name="TextBox 36">
            <a:extLst>
              <a:ext uri="{FF2B5EF4-FFF2-40B4-BE49-F238E27FC236}">
                <a16:creationId xmlns:a16="http://schemas.microsoft.com/office/drawing/2014/main" id="{17A3C2D0-4CD7-EE70-52BC-E77523222E7D}"/>
              </a:ext>
            </a:extLst>
          </p:cNvPr>
          <p:cNvSpPr txBox="1"/>
          <p:nvPr/>
        </p:nvSpPr>
        <p:spPr>
          <a:xfrm>
            <a:off x="9370197" y="3046833"/>
            <a:ext cx="1349975" cy="369332"/>
          </a:xfrm>
          <a:prstGeom prst="rect">
            <a:avLst/>
          </a:prstGeom>
          <a:noFill/>
        </p:spPr>
        <p:txBody>
          <a:bodyPr wrap="square">
            <a:spAutoFit/>
          </a:bodyPr>
          <a:lstStyle/>
          <a:p>
            <a:r>
              <a:rPr lang="tr-TR" sz="1800" b="1" dirty="0">
                <a:solidFill>
                  <a:srgbClr val="7030A0"/>
                </a:solidFill>
                <a:effectLst/>
                <a:latin typeface="Arial" panose="020B0604020202020204" pitchFamily="34" charset="0"/>
                <a:ea typeface="Times New Roman" panose="02020603050405020304" pitchFamily="18" charset="0"/>
              </a:rPr>
              <a:t>STEAM </a:t>
            </a:r>
            <a:endParaRPr lang="en-US" dirty="0">
              <a:solidFill>
                <a:srgbClr val="7030A0"/>
              </a:solidFill>
            </a:endParaRPr>
          </a:p>
        </p:txBody>
      </p:sp>
      <p:sp>
        <p:nvSpPr>
          <p:cNvPr id="39" name="TextBox 38">
            <a:extLst>
              <a:ext uri="{FF2B5EF4-FFF2-40B4-BE49-F238E27FC236}">
                <a16:creationId xmlns:a16="http://schemas.microsoft.com/office/drawing/2014/main" id="{654831E9-283E-F0C4-1C54-884D472B55FE}"/>
              </a:ext>
            </a:extLst>
          </p:cNvPr>
          <p:cNvSpPr txBox="1"/>
          <p:nvPr/>
        </p:nvSpPr>
        <p:spPr>
          <a:xfrm>
            <a:off x="9267160" y="4343399"/>
            <a:ext cx="1777351" cy="645160"/>
          </a:xfrm>
          <a:prstGeom prst="rect">
            <a:avLst/>
          </a:prstGeom>
          <a:noFill/>
        </p:spPr>
        <p:txBody>
          <a:bodyPr wrap="square">
            <a:spAutoFit/>
          </a:bodyPr>
          <a:lstStyle/>
          <a:p>
            <a:r>
              <a:rPr lang="tr-TR" sz="1800" b="1" dirty="0">
                <a:solidFill>
                  <a:srgbClr val="00B050"/>
                </a:solidFill>
                <a:effectLst/>
                <a:latin typeface="Arial" panose="020B0604020202020204" pitchFamily="34" charset="0"/>
                <a:ea typeface="Times New Roman" panose="02020603050405020304" pitchFamily="18" charset="0"/>
              </a:rPr>
              <a:t>Tahmin et - gözle - açıkla</a:t>
            </a:r>
            <a:endParaRPr lang="en-US" dirty="0">
              <a:solidFill>
                <a:srgbClr val="00B050"/>
              </a:solidFill>
            </a:endParaRPr>
          </a:p>
        </p:txBody>
      </p:sp>
      <p:sp>
        <p:nvSpPr>
          <p:cNvPr id="41" name="TextBox 40">
            <a:extLst>
              <a:ext uri="{FF2B5EF4-FFF2-40B4-BE49-F238E27FC236}">
                <a16:creationId xmlns:a16="http://schemas.microsoft.com/office/drawing/2014/main" id="{7DBD3DD6-DE68-CDFE-E351-CA796951DE3E}"/>
              </a:ext>
            </a:extLst>
          </p:cNvPr>
          <p:cNvSpPr txBox="1"/>
          <p:nvPr/>
        </p:nvSpPr>
        <p:spPr>
          <a:xfrm>
            <a:off x="10650550" y="2621682"/>
            <a:ext cx="1253510" cy="1477328"/>
          </a:xfrm>
          <a:prstGeom prst="rect">
            <a:avLst/>
          </a:prstGeom>
          <a:noFill/>
        </p:spPr>
        <p:txBody>
          <a:bodyPr wrap="square">
            <a:spAutoFit/>
          </a:bodyPr>
          <a:lstStyle/>
          <a:p>
            <a:r>
              <a:rPr lang="tr-TR" sz="1800" b="1" dirty="0">
                <a:solidFill>
                  <a:srgbClr val="002060"/>
                </a:solidFill>
                <a:effectLst/>
                <a:latin typeface="Arial" panose="020B0604020202020204" pitchFamily="34" charset="0"/>
                <a:ea typeface="Times New Roman" panose="02020603050405020304" pitchFamily="18" charset="0"/>
              </a:rPr>
              <a:t>Tartışma (seminer, panel vb.) ve çalıştay</a:t>
            </a:r>
            <a:endParaRPr lang="en-US" dirty="0">
              <a:solidFill>
                <a:srgbClr val="002060"/>
              </a:solidFill>
            </a:endParaRPr>
          </a:p>
        </p:txBody>
      </p:sp>
      <p:sp>
        <p:nvSpPr>
          <p:cNvPr id="43" name="TextBox 42">
            <a:extLst>
              <a:ext uri="{FF2B5EF4-FFF2-40B4-BE49-F238E27FC236}">
                <a16:creationId xmlns:a16="http://schemas.microsoft.com/office/drawing/2014/main" id="{82BE311A-CB05-CDB5-AF96-9D0EF120F634}"/>
              </a:ext>
            </a:extLst>
          </p:cNvPr>
          <p:cNvSpPr txBox="1"/>
          <p:nvPr/>
        </p:nvSpPr>
        <p:spPr>
          <a:xfrm>
            <a:off x="10914078" y="4285051"/>
            <a:ext cx="1362332" cy="646331"/>
          </a:xfrm>
          <a:prstGeom prst="rect">
            <a:avLst/>
          </a:prstGeom>
          <a:noFill/>
        </p:spPr>
        <p:txBody>
          <a:bodyPr wrap="square">
            <a:spAutoFit/>
          </a:bodyPr>
          <a:lstStyle/>
          <a:p>
            <a:r>
              <a:rPr lang="tr-TR" sz="1800" b="1" dirty="0">
                <a:solidFill>
                  <a:srgbClr val="FF0066"/>
                </a:solidFill>
                <a:effectLst/>
                <a:latin typeface="Arial" panose="020B0604020202020204" pitchFamily="34" charset="0"/>
                <a:ea typeface="Times New Roman" panose="02020603050405020304" pitchFamily="18" charset="0"/>
              </a:rPr>
              <a:t>Yaratıcı drama</a:t>
            </a:r>
            <a:endParaRPr lang="en-US" dirty="0">
              <a:solidFill>
                <a:srgbClr val="FF0066"/>
              </a:solidFill>
            </a:endParaRPr>
          </a:p>
        </p:txBody>
      </p:sp>
    </p:spTree>
    <p:extLst>
      <p:ext uri="{BB962C8B-B14F-4D97-AF65-F5344CB8AC3E}">
        <p14:creationId xmlns:p14="http://schemas.microsoft.com/office/powerpoint/2010/main" val="252696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SUNUM PLANI</a:t>
            </a:r>
          </a:p>
        </p:txBody>
      </p:sp>
      <p:sp>
        <p:nvSpPr>
          <p:cNvPr id="3" name="İçerik Yer Tutucusu 2"/>
          <p:cNvSpPr>
            <a:spLocks noGrp="1"/>
          </p:cNvSpPr>
          <p:nvPr>
            <p:ph idx="1"/>
          </p:nvPr>
        </p:nvSpPr>
        <p:spPr>
          <a:xfrm>
            <a:off x="838200" y="1825625"/>
            <a:ext cx="10515600" cy="3555267"/>
          </a:xfrm>
        </p:spPr>
        <p:txBody>
          <a:bodyPr/>
          <a:lstStyle/>
          <a:p>
            <a:r>
              <a:rPr lang="tr-TR" dirty="0">
                <a:solidFill>
                  <a:schemeClr val="accent3">
                    <a:lumMod val="50000"/>
                  </a:schemeClr>
                </a:solidFill>
              </a:rPr>
              <a:t>DEÜ Kurumsal Veri Yönetim Süreçleri</a:t>
            </a:r>
          </a:p>
          <a:p>
            <a:r>
              <a:rPr lang="tr-TR" dirty="0">
                <a:solidFill>
                  <a:schemeClr val="accent3">
                    <a:lumMod val="50000"/>
                  </a:schemeClr>
                </a:solidFill>
              </a:rPr>
              <a:t>Kurumsal Veri Yönetim Koordinatörlüğü</a:t>
            </a:r>
          </a:p>
          <a:p>
            <a:r>
              <a:rPr lang="tr-TR" dirty="0">
                <a:solidFill>
                  <a:schemeClr val="accent3">
                    <a:lumMod val="50000"/>
                  </a:schemeClr>
                </a:solidFill>
              </a:rPr>
              <a:t>Kurumsal Veri Yönetim Süreçleri</a:t>
            </a:r>
          </a:p>
          <a:p>
            <a:r>
              <a:rPr lang="tr-TR" dirty="0">
                <a:solidFill>
                  <a:schemeClr val="accent3">
                    <a:lumMod val="50000"/>
                  </a:schemeClr>
                </a:solidFill>
              </a:rPr>
              <a:t>Projeler</a:t>
            </a:r>
          </a:p>
          <a:p>
            <a:r>
              <a:rPr lang="tr-TR" dirty="0">
                <a:solidFill>
                  <a:schemeClr val="accent3">
                    <a:lumMod val="50000"/>
                  </a:schemeClr>
                </a:solidFill>
              </a:rPr>
              <a:t>Sorular, görüş ve öneriler</a:t>
            </a:r>
          </a:p>
        </p:txBody>
      </p:sp>
      <p:sp>
        <p:nvSpPr>
          <p:cNvPr id="4" name="Slayt Numarası Yer Tutucusu 3"/>
          <p:cNvSpPr>
            <a:spLocks noGrp="1"/>
          </p:cNvSpPr>
          <p:nvPr>
            <p:ph type="sldNum" sz="quarter" idx="12"/>
          </p:nvPr>
        </p:nvSpPr>
        <p:spPr/>
        <p:txBody>
          <a:bodyPr/>
          <a:lstStyle/>
          <a:p>
            <a:fld id="{CF8EA236-263A-8E4B-A919-97FD95326A6F}" type="slidenum">
              <a:rPr lang="tr-TR" smtClean="0"/>
              <a:t>2</a:t>
            </a:fld>
            <a:endParaRPr lang="tr-TR"/>
          </a:p>
        </p:txBody>
      </p:sp>
      <p:pic>
        <p:nvPicPr>
          <p:cNvPr id="6" name="Resim 5">
            <a:extLst>
              <a:ext uri="{FF2B5EF4-FFF2-40B4-BE49-F238E27FC236}">
                <a16:creationId xmlns:a16="http://schemas.microsoft.com/office/drawing/2014/main" id="{03927ABD-2765-4D85-99B7-9D97BD24FC3D}"/>
              </a:ext>
            </a:extLst>
          </p:cNvPr>
          <p:cNvPicPr>
            <a:picLocks noChangeAspect="1"/>
          </p:cNvPicPr>
          <p:nvPr/>
        </p:nvPicPr>
        <p:blipFill>
          <a:blip r:embed="rId3"/>
          <a:stretch>
            <a:fillRect/>
          </a:stretch>
        </p:blipFill>
        <p:spPr>
          <a:xfrm>
            <a:off x="8104832" y="2277207"/>
            <a:ext cx="3248968" cy="2894783"/>
          </a:xfrm>
          <a:prstGeom prst="rect">
            <a:avLst/>
          </a:prstGeom>
        </p:spPr>
      </p:pic>
    </p:spTree>
    <p:extLst>
      <p:ext uri="{BB962C8B-B14F-4D97-AF65-F5344CB8AC3E}">
        <p14:creationId xmlns:p14="http://schemas.microsoft.com/office/powerpoint/2010/main" val="107474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7612-ECEC-B9F6-1E5D-BB27B9708156}"/>
              </a:ext>
            </a:extLst>
          </p:cNvPr>
          <p:cNvSpPr>
            <a:spLocks noGrp="1"/>
          </p:cNvSpPr>
          <p:nvPr>
            <p:ph type="title"/>
          </p:nvPr>
        </p:nvSpPr>
        <p:spPr>
          <a:xfrm>
            <a:off x="0" y="314609"/>
            <a:ext cx="8317089" cy="1325563"/>
          </a:xfrm>
        </p:spPr>
        <p:txBody>
          <a:bodyPr/>
          <a:lstStyle/>
          <a:p>
            <a:r>
              <a:rPr lang="tr-TR" dirty="0"/>
              <a:t>Uluslararası Hareketlilik ve Puanlar</a:t>
            </a:r>
            <a:endParaRPr lang="en-US" dirty="0"/>
          </a:p>
        </p:txBody>
      </p:sp>
      <p:sp>
        <p:nvSpPr>
          <p:cNvPr id="4" name="Slide Number Placeholder 3">
            <a:extLst>
              <a:ext uri="{FF2B5EF4-FFF2-40B4-BE49-F238E27FC236}">
                <a16:creationId xmlns:a16="http://schemas.microsoft.com/office/drawing/2014/main" id="{E2F01DDB-3C9A-8DAC-1FB8-7B513F66DFB9}"/>
              </a:ext>
            </a:extLst>
          </p:cNvPr>
          <p:cNvSpPr>
            <a:spLocks noGrp="1"/>
          </p:cNvSpPr>
          <p:nvPr>
            <p:ph type="sldNum" sz="quarter" idx="12"/>
          </p:nvPr>
        </p:nvSpPr>
        <p:spPr/>
        <p:txBody>
          <a:bodyPr/>
          <a:lstStyle/>
          <a:p>
            <a:fld id="{CF8EA236-263A-8E4B-A919-97FD95326A6F}" type="slidenum">
              <a:rPr lang="tr-TR" smtClean="0"/>
              <a:t>20</a:t>
            </a:fld>
            <a:endParaRPr lang="tr-TR"/>
          </a:p>
        </p:txBody>
      </p:sp>
      <p:graphicFrame>
        <p:nvGraphicFramePr>
          <p:cNvPr id="5" name="Table 4">
            <a:extLst>
              <a:ext uri="{FF2B5EF4-FFF2-40B4-BE49-F238E27FC236}">
                <a16:creationId xmlns:a16="http://schemas.microsoft.com/office/drawing/2014/main" id="{AA9780FE-317E-CBD9-4D37-0D4ED8C8E78D}"/>
              </a:ext>
            </a:extLst>
          </p:cNvPr>
          <p:cNvGraphicFramePr>
            <a:graphicFrameLocks noGrp="1"/>
          </p:cNvGraphicFramePr>
          <p:nvPr>
            <p:extLst>
              <p:ext uri="{D42A27DB-BD31-4B8C-83A1-F6EECF244321}">
                <p14:modId xmlns:p14="http://schemas.microsoft.com/office/powerpoint/2010/main" val="3689254787"/>
              </p:ext>
            </p:extLst>
          </p:nvPr>
        </p:nvGraphicFramePr>
        <p:xfrm>
          <a:off x="0" y="1642247"/>
          <a:ext cx="12192000" cy="5215753"/>
        </p:xfrm>
        <a:graphic>
          <a:graphicData uri="http://schemas.openxmlformats.org/drawingml/2006/table">
            <a:tbl>
              <a:tblPr>
                <a:tableStyleId>{5C22544A-7EE6-4342-B048-85BDC9FD1C3A}</a:tableStyleId>
              </a:tblPr>
              <a:tblGrid>
                <a:gridCol w="2508072">
                  <a:extLst>
                    <a:ext uri="{9D8B030D-6E8A-4147-A177-3AD203B41FA5}">
                      <a16:colId xmlns:a16="http://schemas.microsoft.com/office/drawing/2014/main" val="3991261841"/>
                    </a:ext>
                  </a:extLst>
                </a:gridCol>
                <a:gridCol w="3575899">
                  <a:extLst>
                    <a:ext uri="{9D8B030D-6E8A-4147-A177-3AD203B41FA5}">
                      <a16:colId xmlns:a16="http://schemas.microsoft.com/office/drawing/2014/main" val="2679239197"/>
                    </a:ext>
                  </a:extLst>
                </a:gridCol>
                <a:gridCol w="6108029">
                  <a:extLst>
                    <a:ext uri="{9D8B030D-6E8A-4147-A177-3AD203B41FA5}">
                      <a16:colId xmlns:a16="http://schemas.microsoft.com/office/drawing/2014/main" val="4046525451"/>
                    </a:ext>
                  </a:extLst>
                </a:gridCol>
              </a:tblGrid>
              <a:tr h="758351">
                <a:tc>
                  <a:txBody>
                    <a:bodyPr/>
                    <a:lstStyle/>
                    <a:p>
                      <a:pPr algn="l" fontAlgn="b"/>
                      <a:r>
                        <a:rPr lang="en-US" sz="1600" b="1" u="none" strike="noStrike" dirty="0">
                          <a:solidFill>
                            <a:schemeClr val="accent1"/>
                          </a:solidFill>
                          <a:effectLst/>
                        </a:rPr>
                        <a:t>QS</a:t>
                      </a:r>
                      <a:endParaRPr lang="en-US" sz="1600" b="1"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a:solidFill>
                            <a:schemeClr val="accent1"/>
                          </a:solidFill>
                          <a:effectLst/>
                        </a:rPr>
                        <a:t>International faculty staff</a:t>
                      </a:r>
                      <a:endParaRPr lang="en-US" sz="1600" b="0" i="0" u="none" strike="noStrike">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dirty="0">
                          <a:solidFill>
                            <a:schemeClr val="accent1"/>
                          </a:solidFill>
                          <a:effectLst/>
                        </a:rPr>
                        <a:t>The number of academic faculty staff who contribute to teaching or research or both for a minimum period of at least THREE MONTHS and who are of foreign nationality. NB, The number of International Academic Faculty Staff should be included into the number of Academic Faculty Staff.</a:t>
                      </a:r>
                      <a:endParaRPr lang="en-US" sz="1200" b="0" i="0" u="none" strike="noStrike" dirty="0">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682832765"/>
                  </a:ext>
                </a:extLst>
              </a:tr>
              <a:tr h="479060">
                <a:tc>
                  <a:txBody>
                    <a:bodyPr/>
                    <a:lstStyle/>
                    <a:p>
                      <a:pPr algn="l" fontAlgn="b"/>
                      <a:r>
                        <a:rPr lang="en-US" sz="1600" b="1" u="none" strike="noStrike" dirty="0">
                          <a:solidFill>
                            <a:schemeClr val="accent1"/>
                          </a:solidFill>
                          <a:effectLst/>
                        </a:rPr>
                        <a:t>QS</a:t>
                      </a:r>
                      <a:endParaRPr lang="en-US" sz="1600" b="1"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dirty="0">
                          <a:solidFill>
                            <a:schemeClr val="accent1"/>
                          </a:solidFill>
                          <a:effectLst/>
                        </a:rPr>
                        <a:t>Undergraduate international students</a:t>
                      </a:r>
                      <a:br>
                        <a:rPr lang="en-US" sz="1600" u="none" strike="noStrike" dirty="0">
                          <a:solidFill>
                            <a:schemeClr val="accent1"/>
                          </a:solidFill>
                          <a:effectLst/>
                        </a:rPr>
                      </a:br>
                      <a:endParaRPr lang="en-US" sz="1600" b="0"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a:solidFill>
                            <a:schemeClr val="accent1"/>
                          </a:solidFill>
                          <a:effectLst/>
                        </a:rPr>
                        <a:t>The number of undergraduate students who are foreign nationals and who spend at least THREE MONTHS at the university’s domestic physical campuses. </a:t>
                      </a:r>
                      <a:endParaRPr lang="en-US" sz="1200" b="0" i="0" u="none" strike="noStrike">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985274400"/>
                  </a:ext>
                </a:extLst>
              </a:tr>
              <a:tr h="689464">
                <a:tc>
                  <a:txBody>
                    <a:bodyPr/>
                    <a:lstStyle/>
                    <a:p>
                      <a:pPr algn="l" fontAlgn="b"/>
                      <a:r>
                        <a:rPr lang="en-US" sz="1600" b="1" u="none" strike="noStrike" dirty="0">
                          <a:solidFill>
                            <a:schemeClr val="accent1"/>
                          </a:solidFill>
                          <a:effectLst/>
                        </a:rPr>
                        <a:t>THE</a:t>
                      </a:r>
                      <a:endParaRPr lang="en-US" sz="1600" b="1"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dirty="0">
                          <a:solidFill>
                            <a:schemeClr val="accent1"/>
                          </a:solidFill>
                          <a:effectLst/>
                        </a:rPr>
                        <a:t>International faculty staff</a:t>
                      </a:r>
                      <a:endParaRPr lang="en-US" sz="1600" b="0"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a:solidFill>
                            <a:schemeClr val="accent1"/>
                          </a:solidFill>
                          <a:effectLst/>
                        </a:rPr>
                        <a:t>THE sıralamalarında ziyaretçi ya da kısa dönemli ya da ziyatetçi yabancı öğretim elemanları verilere dahil edilmemektedir. Uzun dönemli çalışan yabancı öğretim elemanları şeklinde bir gösterge tanımı vardır. Bu tanımda uzun dönemle kastedilen en az ALTI aylık bir süredir.</a:t>
                      </a:r>
                      <a:endParaRPr lang="en-US" sz="1200" b="0" i="0" u="none" strike="noStrike">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1327475372"/>
                  </a:ext>
                </a:extLst>
              </a:tr>
              <a:tr h="241672">
                <a:tc>
                  <a:txBody>
                    <a:bodyPr/>
                    <a:lstStyle/>
                    <a:p>
                      <a:pPr algn="l" fontAlgn="b"/>
                      <a:r>
                        <a:rPr lang="en-US" sz="1600" b="1" u="none" strike="noStrike">
                          <a:solidFill>
                            <a:schemeClr val="accent1"/>
                          </a:solidFill>
                          <a:effectLst/>
                        </a:rPr>
                        <a:t>ARWU-Shangai Ranking</a:t>
                      </a:r>
                      <a:endParaRPr lang="en-US" sz="1600" b="1" i="0" u="none" strike="noStrike">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a:solidFill>
                            <a:schemeClr val="accent1"/>
                          </a:solidFill>
                          <a:effectLst/>
                        </a:rPr>
                        <a:t>İlgili gösterge bulunmamaktadır</a:t>
                      </a:r>
                      <a:endParaRPr lang="en-US" sz="1600" b="0" i="0" u="none" strike="noStrike">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dirty="0" err="1">
                          <a:solidFill>
                            <a:schemeClr val="accent1"/>
                          </a:solidFill>
                          <a:effectLst/>
                        </a:rPr>
                        <a:t>tanım</a:t>
                      </a:r>
                      <a:r>
                        <a:rPr lang="en-US" sz="1200" u="none" strike="noStrike" dirty="0">
                          <a:solidFill>
                            <a:schemeClr val="accent1"/>
                          </a:solidFill>
                          <a:effectLst/>
                        </a:rPr>
                        <a:t> </a:t>
                      </a:r>
                      <a:r>
                        <a:rPr lang="en-US" sz="1200" u="none" strike="noStrike" dirty="0" err="1">
                          <a:solidFill>
                            <a:schemeClr val="accent1"/>
                          </a:solidFill>
                          <a:effectLst/>
                        </a:rPr>
                        <a:t>yoktur</a:t>
                      </a:r>
                      <a:r>
                        <a:rPr lang="en-US" sz="1200" u="none" strike="noStrike" dirty="0">
                          <a:solidFill>
                            <a:schemeClr val="accent1"/>
                          </a:solidFill>
                          <a:effectLst/>
                        </a:rPr>
                        <a:t>.</a:t>
                      </a:r>
                      <a:endParaRPr lang="en-US" sz="1200" b="0" i="0" u="none" strike="noStrike" dirty="0">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4264650609"/>
                  </a:ext>
                </a:extLst>
              </a:tr>
              <a:tr h="517982">
                <a:tc>
                  <a:txBody>
                    <a:bodyPr/>
                    <a:lstStyle/>
                    <a:p>
                      <a:pPr algn="l" fontAlgn="b"/>
                      <a:r>
                        <a:rPr lang="en-US" sz="1600" b="1" u="none" strike="noStrike" dirty="0">
                          <a:solidFill>
                            <a:schemeClr val="accent1"/>
                          </a:solidFill>
                          <a:effectLst/>
                        </a:rPr>
                        <a:t>YÖK </a:t>
                      </a:r>
                      <a:r>
                        <a:rPr lang="en-US" sz="1600" b="1" u="none" strike="noStrike" dirty="0" err="1">
                          <a:solidFill>
                            <a:schemeClr val="accent1"/>
                          </a:solidFill>
                          <a:effectLst/>
                        </a:rPr>
                        <a:t>İzleme</a:t>
                      </a:r>
                      <a:r>
                        <a:rPr lang="en-US" sz="1600" b="1" u="none" strike="noStrike" dirty="0">
                          <a:solidFill>
                            <a:schemeClr val="accent1"/>
                          </a:solidFill>
                          <a:effectLst/>
                        </a:rPr>
                        <a:t> </a:t>
                      </a:r>
                      <a:r>
                        <a:rPr lang="en-US" sz="1600" b="1" u="none" strike="noStrike" dirty="0" err="1">
                          <a:solidFill>
                            <a:schemeClr val="accent1"/>
                          </a:solidFill>
                          <a:effectLst/>
                        </a:rPr>
                        <a:t>ve</a:t>
                      </a:r>
                      <a:r>
                        <a:rPr lang="en-US" sz="1600" b="1" u="none" strike="noStrike" dirty="0">
                          <a:solidFill>
                            <a:schemeClr val="accent1"/>
                          </a:solidFill>
                          <a:effectLst/>
                        </a:rPr>
                        <a:t> </a:t>
                      </a:r>
                      <a:endParaRPr lang="tr-TR" sz="1600" b="1" u="none" strike="noStrike" dirty="0">
                        <a:solidFill>
                          <a:schemeClr val="accent1"/>
                        </a:solidFill>
                        <a:effectLst/>
                      </a:endParaRPr>
                    </a:p>
                    <a:p>
                      <a:pPr algn="l" fontAlgn="b"/>
                      <a:r>
                        <a:rPr lang="en-US" sz="1600" b="1" u="none" strike="noStrike" dirty="0" err="1">
                          <a:solidFill>
                            <a:schemeClr val="accent1"/>
                          </a:solidFill>
                          <a:effectLst/>
                        </a:rPr>
                        <a:t>Değerlendirme</a:t>
                      </a:r>
                      <a:r>
                        <a:rPr lang="en-US" sz="1600" b="1" u="none" strike="noStrike" dirty="0">
                          <a:solidFill>
                            <a:schemeClr val="accent1"/>
                          </a:solidFill>
                          <a:effectLst/>
                        </a:rPr>
                        <a:t> </a:t>
                      </a:r>
                      <a:r>
                        <a:rPr lang="en-US" sz="1600" b="1" u="none" strike="noStrike" dirty="0" err="1">
                          <a:solidFill>
                            <a:schemeClr val="accent1"/>
                          </a:solidFill>
                          <a:effectLst/>
                        </a:rPr>
                        <a:t>Kriterleri</a:t>
                      </a:r>
                      <a:endParaRPr lang="en-US" sz="1600" b="1"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dirty="0">
                          <a:solidFill>
                            <a:schemeClr val="accent1"/>
                          </a:solidFill>
                          <a:effectLst/>
                        </a:rPr>
                        <a:t>C.3.1 </a:t>
                      </a:r>
                      <a:r>
                        <a:rPr lang="en-US" sz="1600" u="none" strike="noStrike" dirty="0" err="1">
                          <a:solidFill>
                            <a:schemeClr val="accent1"/>
                          </a:solidFill>
                          <a:effectLst/>
                        </a:rPr>
                        <a:t>Uluslararası</a:t>
                      </a:r>
                      <a:r>
                        <a:rPr lang="en-US" sz="1600" u="none" strike="noStrike" dirty="0">
                          <a:solidFill>
                            <a:schemeClr val="accent1"/>
                          </a:solidFill>
                          <a:effectLst/>
                        </a:rPr>
                        <a:t> </a:t>
                      </a:r>
                      <a:r>
                        <a:rPr lang="en-US" sz="1600" u="none" strike="noStrike" dirty="0" err="1">
                          <a:solidFill>
                            <a:schemeClr val="accent1"/>
                          </a:solidFill>
                          <a:effectLst/>
                        </a:rPr>
                        <a:t>değişim</a:t>
                      </a:r>
                      <a:r>
                        <a:rPr lang="en-US" sz="1600" u="none" strike="noStrike" dirty="0">
                          <a:solidFill>
                            <a:schemeClr val="accent1"/>
                          </a:solidFill>
                          <a:effectLst/>
                        </a:rPr>
                        <a:t> </a:t>
                      </a:r>
                      <a:r>
                        <a:rPr lang="en-US" sz="1600" u="none" strike="noStrike" dirty="0" err="1">
                          <a:solidFill>
                            <a:schemeClr val="accent1"/>
                          </a:solidFill>
                          <a:effectLst/>
                        </a:rPr>
                        <a:t>programları</a:t>
                      </a:r>
                      <a:r>
                        <a:rPr lang="en-US" sz="1600" u="none" strike="noStrike" dirty="0">
                          <a:solidFill>
                            <a:schemeClr val="accent1"/>
                          </a:solidFill>
                          <a:effectLst/>
                        </a:rPr>
                        <a:t> </a:t>
                      </a:r>
                      <a:r>
                        <a:rPr lang="en-US" sz="1600" u="none" strike="noStrike" dirty="0" err="1">
                          <a:solidFill>
                            <a:schemeClr val="accent1"/>
                          </a:solidFill>
                          <a:effectLst/>
                        </a:rPr>
                        <a:t>kapsamında</a:t>
                      </a:r>
                      <a:r>
                        <a:rPr lang="en-US" sz="1600" u="none" strike="noStrike" dirty="0">
                          <a:solidFill>
                            <a:schemeClr val="accent1"/>
                          </a:solidFill>
                          <a:effectLst/>
                        </a:rPr>
                        <a:t> </a:t>
                      </a:r>
                      <a:r>
                        <a:rPr lang="en-US" sz="1600" u="none" strike="noStrike" dirty="0" err="1">
                          <a:solidFill>
                            <a:schemeClr val="accent1"/>
                          </a:solidFill>
                          <a:effectLst/>
                        </a:rPr>
                        <a:t>gelen</a:t>
                      </a:r>
                      <a:r>
                        <a:rPr lang="en-US" sz="1600" u="none" strike="noStrike" dirty="0">
                          <a:solidFill>
                            <a:schemeClr val="accent1"/>
                          </a:solidFill>
                          <a:effectLst/>
                        </a:rPr>
                        <a:t> </a:t>
                      </a:r>
                      <a:r>
                        <a:rPr lang="en-US" sz="1600" u="none" strike="noStrike" dirty="0" err="1">
                          <a:solidFill>
                            <a:schemeClr val="accent1"/>
                          </a:solidFill>
                          <a:effectLst/>
                        </a:rPr>
                        <a:t>öğretim</a:t>
                      </a:r>
                      <a:r>
                        <a:rPr lang="en-US" sz="1600" u="none" strike="noStrike" dirty="0">
                          <a:solidFill>
                            <a:schemeClr val="accent1"/>
                          </a:solidFill>
                          <a:effectLst/>
                        </a:rPr>
                        <a:t> </a:t>
                      </a:r>
                      <a:r>
                        <a:rPr lang="en-US" sz="1600" u="none" strike="noStrike" dirty="0" err="1">
                          <a:solidFill>
                            <a:schemeClr val="accent1"/>
                          </a:solidFill>
                          <a:effectLst/>
                        </a:rPr>
                        <a:t>elemanı</a:t>
                      </a:r>
                      <a:r>
                        <a:rPr lang="en-US" sz="1600" u="none" strike="noStrike" dirty="0">
                          <a:solidFill>
                            <a:schemeClr val="accent1"/>
                          </a:solidFill>
                          <a:effectLst/>
                        </a:rPr>
                        <a:t> </a:t>
                      </a:r>
                      <a:r>
                        <a:rPr lang="en-US" sz="1600" u="none" strike="noStrike" dirty="0" err="1">
                          <a:solidFill>
                            <a:schemeClr val="accent1"/>
                          </a:solidFill>
                          <a:effectLst/>
                        </a:rPr>
                        <a:t>sayısı</a:t>
                      </a:r>
                      <a:r>
                        <a:rPr lang="en-US" sz="1600" u="none" strike="noStrike" dirty="0">
                          <a:solidFill>
                            <a:schemeClr val="accent1"/>
                          </a:solidFill>
                          <a:effectLst/>
                        </a:rPr>
                        <a:t> </a:t>
                      </a:r>
                      <a:endParaRPr lang="en-US" sz="1600" b="0"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dirty="0" err="1">
                          <a:solidFill>
                            <a:schemeClr val="accent1"/>
                          </a:solidFill>
                          <a:effectLst/>
                        </a:rPr>
                        <a:t>İlgili</a:t>
                      </a:r>
                      <a:r>
                        <a:rPr lang="en-US" sz="1200" u="none" strike="noStrike" dirty="0">
                          <a:solidFill>
                            <a:schemeClr val="accent1"/>
                          </a:solidFill>
                          <a:effectLst/>
                        </a:rPr>
                        <a:t> </a:t>
                      </a:r>
                      <a:r>
                        <a:rPr lang="en-US" sz="1200" u="none" strike="noStrike" dirty="0" err="1">
                          <a:solidFill>
                            <a:schemeClr val="accent1"/>
                          </a:solidFill>
                          <a:effectLst/>
                        </a:rPr>
                        <a:t>yılda</a:t>
                      </a:r>
                      <a:r>
                        <a:rPr lang="en-US" sz="1200" u="none" strike="noStrike" dirty="0">
                          <a:solidFill>
                            <a:schemeClr val="accent1"/>
                          </a:solidFill>
                          <a:effectLst/>
                        </a:rPr>
                        <a:t> </a:t>
                      </a:r>
                      <a:r>
                        <a:rPr lang="en-US" sz="1200" u="none" strike="noStrike" dirty="0" err="1">
                          <a:solidFill>
                            <a:schemeClr val="accent1"/>
                          </a:solidFill>
                          <a:effectLst/>
                        </a:rPr>
                        <a:t>eğitim</a:t>
                      </a:r>
                      <a:r>
                        <a:rPr lang="en-US" sz="1200" u="none" strike="noStrike" dirty="0">
                          <a:solidFill>
                            <a:schemeClr val="accent1"/>
                          </a:solidFill>
                          <a:effectLst/>
                        </a:rPr>
                        <a:t> </a:t>
                      </a:r>
                      <a:r>
                        <a:rPr lang="en-US" sz="1200" u="none" strike="noStrike" dirty="0" err="1">
                          <a:solidFill>
                            <a:schemeClr val="accent1"/>
                          </a:solidFill>
                          <a:effectLst/>
                        </a:rPr>
                        <a:t>ve</a:t>
                      </a:r>
                      <a:r>
                        <a:rPr lang="en-US" sz="1200" u="none" strike="noStrike" dirty="0">
                          <a:solidFill>
                            <a:schemeClr val="accent1"/>
                          </a:solidFill>
                          <a:effectLst/>
                        </a:rPr>
                        <a:t> </a:t>
                      </a:r>
                      <a:r>
                        <a:rPr lang="en-US" sz="1200" u="none" strike="noStrike" dirty="0" err="1">
                          <a:solidFill>
                            <a:schemeClr val="accent1"/>
                          </a:solidFill>
                          <a:effectLst/>
                        </a:rPr>
                        <a:t>öğretim</a:t>
                      </a:r>
                      <a:r>
                        <a:rPr lang="en-US" sz="1200" u="none" strike="noStrike" dirty="0">
                          <a:solidFill>
                            <a:schemeClr val="accent1"/>
                          </a:solidFill>
                          <a:effectLst/>
                        </a:rPr>
                        <a:t> </a:t>
                      </a:r>
                      <a:r>
                        <a:rPr lang="en-US" sz="1200" u="none" strike="noStrike" dirty="0" err="1">
                          <a:solidFill>
                            <a:schemeClr val="accent1"/>
                          </a:solidFill>
                          <a:effectLst/>
                        </a:rPr>
                        <a:t>yılında</a:t>
                      </a:r>
                      <a:r>
                        <a:rPr lang="en-US" sz="1200" u="none" strike="noStrike" dirty="0">
                          <a:solidFill>
                            <a:schemeClr val="accent1"/>
                          </a:solidFill>
                          <a:effectLst/>
                        </a:rPr>
                        <a:t> </a:t>
                      </a:r>
                      <a:r>
                        <a:rPr lang="en-US" sz="1200" u="none" strike="noStrike" dirty="0" err="1">
                          <a:solidFill>
                            <a:schemeClr val="accent1"/>
                          </a:solidFill>
                          <a:effectLst/>
                        </a:rPr>
                        <a:t>Mevlana</a:t>
                      </a:r>
                      <a:r>
                        <a:rPr lang="en-US" sz="1200" u="none" strike="noStrike" dirty="0">
                          <a:solidFill>
                            <a:schemeClr val="accent1"/>
                          </a:solidFill>
                          <a:effectLst/>
                        </a:rPr>
                        <a:t>, Erasmus vb. </a:t>
                      </a:r>
                      <a:r>
                        <a:rPr lang="en-US" sz="1200" u="none" strike="noStrike" dirty="0" err="1">
                          <a:solidFill>
                            <a:schemeClr val="accent1"/>
                          </a:solidFill>
                          <a:effectLst/>
                        </a:rPr>
                        <a:t>uluslararası</a:t>
                      </a:r>
                      <a:r>
                        <a:rPr lang="en-US" sz="1200" u="none" strike="noStrike" dirty="0">
                          <a:solidFill>
                            <a:schemeClr val="accent1"/>
                          </a:solidFill>
                          <a:effectLst/>
                        </a:rPr>
                        <a:t> </a:t>
                      </a:r>
                      <a:r>
                        <a:rPr lang="en-US" sz="1200" u="none" strike="noStrike" dirty="0" err="1">
                          <a:solidFill>
                            <a:schemeClr val="accent1"/>
                          </a:solidFill>
                          <a:effectLst/>
                        </a:rPr>
                        <a:t>değişim</a:t>
                      </a:r>
                      <a:r>
                        <a:rPr lang="en-US" sz="1200" u="none" strike="noStrike" dirty="0">
                          <a:solidFill>
                            <a:schemeClr val="accent1"/>
                          </a:solidFill>
                          <a:effectLst/>
                        </a:rPr>
                        <a:t> </a:t>
                      </a:r>
                      <a:r>
                        <a:rPr lang="en-US" sz="1200" u="none" strike="noStrike" dirty="0" err="1">
                          <a:solidFill>
                            <a:schemeClr val="accent1"/>
                          </a:solidFill>
                          <a:effectLst/>
                        </a:rPr>
                        <a:t>programları</a:t>
                      </a:r>
                      <a:r>
                        <a:rPr lang="en-US" sz="1200" u="none" strike="noStrike" dirty="0">
                          <a:solidFill>
                            <a:schemeClr val="accent1"/>
                          </a:solidFill>
                          <a:effectLst/>
                        </a:rPr>
                        <a:t> </a:t>
                      </a:r>
                      <a:r>
                        <a:rPr lang="en-US" sz="1200" u="none" strike="noStrike" dirty="0" err="1">
                          <a:solidFill>
                            <a:schemeClr val="accent1"/>
                          </a:solidFill>
                          <a:effectLst/>
                        </a:rPr>
                        <a:t>kapsamında</a:t>
                      </a:r>
                      <a:r>
                        <a:rPr lang="en-US" sz="1200" u="none" strike="noStrike" dirty="0">
                          <a:solidFill>
                            <a:schemeClr val="accent1"/>
                          </a:solidFill>
                          <a:effectLst/>
                        </a:rPr>
                        <a:t> </a:t>
                      </a:r>
                      <a:r>
                        <a:rPr lang="en-US" sz="1200" u="none" strike="noStrike" dirty="0" err="1">
                          <a:solidFill>
                            <a:schemeClr val="accent1"/>
                          </a:solidFill>
                          <a:effectLst/>
                        </a:rPr>
                        <a:t>en</a:t>
                      </a:r>
                      <a:r>
                        <a:rPr lang="en-US" sz="1200" u="none" strike="noStrike" dirty="0">
                          <a:solidFill>
                            <a:schemeClr val="accent1"/>
                          </a:solidFill>
                          <a:effectLst/>
                        </a:rPr>
                        <a:t> </a:t>
                      </a:r>
                      <a:r>
                        <a:rPr lang="en-US" sz="1200" u="none" strike="noStrike" dirty="0" err="1">
                          <a:solidFill>
                            <a:schemeClr val="accent1"/>
                          </a:solidFill>
                          <a:effectLst/>
                        </a:rPr>
                        <a:t>az</a:t>
                      </a:r>
                      <a:r>
                        <a:rPr lang="en-US" sz="1200" u="none" strike="noStrike" dirty="0">
                          <a:solidFill>
                            <a:schemeClr val="accent1"/>
                          </a:solidFill>
                          <a:effectLst/>
                        </a:rPr>
                        <a:t> İKİ HAFTA </a:t>
                      </a:r>
                      <a:r>
                        <a:rPr lang="en-US" sz="1200" u="none" strike="noStrike" dirty="0" err="1">
                          <a:solidFill>
                            <a:schemeClr val="accent1"/>
                          </a:solidFill>
                          <a:effectLst/>
                        </a:rPr>
                        <a:t>süre</a:t>
                      </a:r>
                      <a:r>
                        <a:rPr lang="en-US" sz="1200" u="none" strike="noStrike" dirty="0">
                          <a:solidFill>
                            <a:schemeClr val="accent1"/>
                          </a:solidFill>
                          <a:effectLst/>
                        </a:rPr>
                        <a:t> </a:t>
                      </a:r>
                      <a:r>
                        <a:rPr lang="en-US" sz="1200" u="none" strike="noStrike" dirty="0" err="1">
                          <a:solidFill>
                            <a:schemeClr val="accent1"/>
                          </a:solidFill>
                          <a:effectLst/>
                        </a:rPr>
                        <a:t>ile</a:t>
                      </a:r>
                      <a:r>
                        <a:rPr lang="en-US" sz="1200" u="none" strike="noStrike" dirty="0">
                          <a:solidFill>
                            <a:schemeClr val="accent1"/>
                          </a:solidFill>
                          <a:effectLst/>
                        </a:rPr>
                        <a:t> </a:t>
                      </a:r>
                      <a:r>
                        <a:rPr lang="en-US" sz="1200" u="none" strike="noStrike" dirty="0" err="1">
                          <a:solidFill>
                            <a:schemeClr val="accent1"/>
                          </a:solidFill>
                          <a:effectLst/>
                        </a:rPr>
                        <a:t>üniversiteye</a:t>
                      </a:r>
                      <a:r>
                        <a:rPr lang="en-US" sz="1200" u="none" strike="noStrike" dirty="0">
                          <a:solidFill>
                            <a:schemeClr val="accent1"/>
                          </a:solidFill>
                          <a:effectLst/>
                        </a:rPr>
                        <a:t> </a:t>
                      </a:r>
                      <a:r>
                        <a:rPr lang="en-US" sz="1200" u="none" strike="noStrike" dirty="0" err="1">
                          <a:solidFill>
                            <a:schemeClr val="accent1"/>
                          </a:solidFill>
                          <a:effectLst/>
                        </a:rPr>
                        <a:t>gelen</a:t>
                      </a:r>
                      <a:r>
                        <a:rPr lang="en-US" sz="1200" u="none" strike="noStrike" dirty="0">
                          <a:solidFill>
                            <a:schemeClr val="accent1"/>
                          </a:solidFill>
                          <a:effectLst/>
                        </a:rPr>
                        <a:t> </a:t>
                      </a:r>
                      <a:r>
                        <a:rPr lang="en-US" sz="1200" u="none" strike="noStrike" dirty="0" err="1">
                          <a:solidFill>
                            <a:schemeClr val="accent1"/>
                          </a:solidFill>
                          <a:effectLst/>
                        </a:rPr>
                        <a:t>öğretim</a:t>
                      </a:r>
                      <a:r>
                        <a:rPr lang="en-US" sz="1200" u="none" strike="noStrike" dirty="0">
                          <a:solidFill>
                            <a:schemeClr val="accent1"/>
                          </a:solidFill>
                          <a:effectLst/>
                        </a:rPr>
                        <a:t> </a:t>
                      </a:r>
                      <a:r>
                        <a:rPr lang="en-US" sz="1200" u="none" strike="noStrike" dirty="0" err="1">
                          <a:solidFill>
                            <a:schemeClr val="accent1"/>
                          </a:solidFill>
                          <a:effectLst/>
                        </a:rPr>
                        <a:t>elemanı</a:t>
                      </a:r>
                      <a:r>
                        <a:rPr lang="en-US" sz="1200" u="none" strike="noStrike" dirty="0">
                          <a:solidFill>
                            <a:schemeClr val="accent1"/>
                          </a:solidFill>
                          <a:effectLst/>
                        </a:rPr>
                        <a:t> </a:t>
                      </a:r>
                      <a:r>
                        <a:rPr lang="en-US" sz="1200" u="none" strike="noStrike" dirty="0" err="1">
                          <a:solidFill>
                            <a:schemeClr val="accent1"/>
                          </a:solidFill>
                          <a:effectLst/>
                        </a:rPr>
                        <a:t>sayısı</a:t>
                      </a:r>
                      <a:endParaRPr lang="en-US" sz="1200" b="0" i="0" u="none" strike="noStrike" dirty="0">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2790138200"/>
                  </a:ext>
                </a:extLst>
              </a:tr>
              <a:tr h="716449">
                <a:tc>
                  <a:txBody>
                    <a:bodyPr/>
                    <a:lstStyle/>
                    <a:p>
                      <a:pPr algn="l" fontAlgn="b"/>
                      <a:r>
                        <a:rPr lang="en-US" sz="1600" b="1" u="none" strike="noStrike" dirty="0">
                          <a:solidFill>
                            <a:schemeClr val="accent1"/>
                          </a:solidFill>
                          <a:effectLst/>
                        </a:rPr>
                        <a:t>YÖK </a:t>
                      </a:r>
                      <a:r>
                        <a:rPr lang="en-US" sz="1600" b="1" u="none" strike="noStrike" dirty="0" err="1">
                          <a:solidFill>
                            <a:schemeClr val="accent1"/>
                          </a:solidFill>
                          <a:effectLst/>
                        </a:rPr>
                        <a:t>İzleme</a:t>
                      </a:r>
                      <a:r>
                        <a:rPr lang="en-US" sz="1600" b="1" u="none" strike="noStrike" dirty="0">
                          <a:solidFill>
                            <a:schemeClr val="accent1"/>
                          </a:solidFill>
                          <a:effectLst/>
                        </a:rPr>
                        <a:t> </a:t>
                      </a:r>
                      <a:r>
                        <a:rPr lang="en-US" sz="1600" b="1" u="none" strike="noStrike" dirty="0" err="1">
                          <a:solidFill>
                            <a:schemeClr val="accent1"/>
                          </a:solidFill>
                          <a:effectLst/>
                        </a:rPr>
                        <a:t>ve</a:t>
                      </a:r>
                      <a:r>
                        <a:rPr lang="en-US" sz="1600" b="1" u="none" strike="noStrike" dirty="0">
                          <a:solidFill>
                            <a:schemeClr val="accent1"/>
                          </a:solidFill>
                          <a:effectLst/>
                        </a:rPr>
                        <a:t> </a:t>
                      </a:r>
                      <a:endParaRPr lang="tr-TR" sz="1600" b="1" u="none" strike="noStrike" dirty="0">
                        <a:solidFill>
                          <a:schemeClr val="accent1"/>
                        </a:solidFill>
                        <a:effectLst/>
                      </a:endParaRPr>
                    </a:p>
                    <a:p>
                      <a:pPr algn="l" fontAlgn="b"/>
                      <a:r>
                        <a:rPr lang="en-US" sz="1600" b="1" u="none" strike="noStrike" dirty="0" err="1">
                          <a:solidFill>
                            <a:schemeClr val="accent1"/>
                          </a:solidFill>
                          <a:effectLst/>
                        </a:rPr>
                        <a:t>Değerlendirme</a:t>
                      </a:r>
                      <a:r>
                        <a:rPr lang="en-US" sz="1600" b="1" u="none" strike="noStrike" dirty="0">
                          <a:solidFill>
                            <a:schemeClr val="accent1"/>
                          </a:solidFill>
                          <a:effectLst/>
                        </a:rPr>
                        <a:t> </a:t>
                      </a:r>
                      <a:r>
                        <a:rPr lang="en-US" sz="1600" b="1" u="none" strike="noStrike" dirty="0" err="1">
                          <a:solidFill>
                            <a:schemeClr val="accent1"/>
                          </a:solidFill>
                          <a:effectLst/>
                        </a:rPr>
                        <a:t>Kriterleri</a:t>
                      </a:r>
                      <a:endParaRPr lang="en-US" sz="1600" b="1"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a:solidFill>
                            <a:schemeClr val="accent1"/>
                          </a:solidFill>
                          <a:effectLst/>
                        </a:rPr>
                        <a:t>C.3.2 Uluslararası değişim programları kapsamında gönderilen öğretim </a:t>
                      </a:r>
                      <a:br>
                        <a:rPr lang="en-US" sz="1600" u="none" strike="noStrike">
                          <a:solidFill>
                            <a:schemeClr val="accent1"/>
                          </a:solidFill>
                          <a:effectLst/>
                        </a:rPr>
                      </a:br>
                      <a:r>
                        <a:rPr lang="en-US" sz="1600" u="none" strike="noStrike">
                          <a:solidFill>
                            <a:schemeClr val="accent1"/>
                          </a:solidFill>
                          <a:effectLst/>
                        </a:rPr>
                        <a:t>elemanı sayısı</a:t>
                      </a:r>
                      <a:endParaRPr lang="en-US" sz="1600" b="0" i="0" u="none" strike="noStrike">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dirty="0" err="1">
                          <a:solidFill>
                            <a:schemeClr val="accent1"/>
                          </a:solidFill>
                          <a:effectLst/>
                        </a:rPr>
                        <a:t>İlgili</a:t>
                      </a:r>
                      <a:r>
                        <a:rPr lang="en-US" sz="1200" u="none" strike="noStrike" dirty="0">
                          <a:solidFill>
                            <a:schemeClr val="accent1"/>
                          </a:solidFill>
                          <a:effectLst/>
                        </a:rPr>
                        <a:t> </a:t>
                      </a:r>
                      <a:r>
                        <a:rPr lang="en-US" sz="1200" u="none" strike="noStrike" dirty="0" err="1">
                          <a:solidFill>
                            <a:schemeClr val="accent1"/>
                          </a:solidFill>
                          <a:effectLst/>
                        </a:rPr>
                        <a:t>yılda</a:t>
                      </a:r>
                      <a:r>
                        <a:rPr lang="en-US" sz="1200" u="none" strike="noStrike" dirty="0">
                          <a:solidFill>
                            <a:schemeClr val="accent1"/>
                          </a:solidFill>
                          <a:effectLst/>
                        </a:rPr>
                        <a:t> </a:t>
                      </a:r>
                      <a:r>
                        <a:rPr lang="en-US" sz="1200" u="none" strike="noStrike" dirty="0" err="1">
                          <a:solidFill>
                            <a:schemeClr val="accent1"/>
                          </a:solidFill>
                          <a:effectLst/>
                        </a:rPr>
                        <a:t>eğitim</a:t>
                      </a:r>
                      <a:r>
                        <a:rPr lang="en-US" sz="1200" u="none" strike="noStrike" dirty="0">
                          <a:solidFill>
                            <a:schemeClr val="accent1"/>
                          </a:solidFill>
                          <a:effectLst/>
                        </a:rPr>
                        <a:t> </a:t>
                      </a:r>
                      <a:r>
                        <a:rPr lang="en-US" sz="1200" u="none" strike="noStrike" dirty="0" err="1">
                          <a:solidFill>
                            <a:schemeClr val="accent1"/>
                          </a:solidFill>
                          <a:effectLst/>
                        </a:rPr>
                        <a:t>ve</a:t>
                      </a:r>
                      <a:r>
                        <a:rPr lang="en-US" sz="1200" u="none" strike="noStrike" dirty="0">
                          <a:solidFill>
                            <a:schemeClr val="accent1"/>
                          </a:solidFill>
                          <a:effectLst/>
                        </a:rPr>
                        <a:t> </a:t>
                      </a:r>
                      <a:r>
                        <a:rPr lang="en-US" sz="1200" u="none" strike="noStrike" dirty="0" err="1">
                          <a:solidFill>
                            <a:schemeClr val="accent1"/>
                          </a:solidFill>
                          <a:effectLst/>
                        </a:rPr>
                        <a:t>öğretim</a:t>
                      </a:r>
                      <a:r>
                        <a:rPr lang="en-US" sz="1200" u="none" strike="noStrike" dirty="0">
                          <a:solidFill>
                            <a:schemeClr val="accent1"/>
                          </a:solidFill>
                          <a:effectLst/>
                        </a:rPr>
                        <a:t> </a:t>
                      </a:r>
                      <a:r>
                        <a:rPr lang="en-US" sz="1200" u="none" strike="noStrike" dirty="0" err="1">
                          <a:solidFill>
                            <a:schemeClr val="accent1"/>
                          </a:solidFill>
                          <a:effectLst/>
                        </a:rPr>
                        <a:t>yılında</a:t>
                      </a:r>
                      <a:r>
                        <a:rPr lang="en-US" sz="1200" u="none" strike="noStrike" dirty="0">
                          <a:solidFill>
                            <a:schemeClr val="accent1"/>
                          </a:solidFill>
                          <a:effectLst/>
                        </a:rPr>
                        <a:t> </a:t>
                      </a:r>
                      <a:r>
                        <a:rPr lang="en-US" sz="1200" u="none" strike="noStrike" dirty="0" err="1">
                          <a:solidFill>
                            <a:schemeClr val="accent1"/>
                          </a:solidFill>
                          <a:effectLst/>
                        </a:rPr>
                        <a:t>Mevlana</a:t>
                      </a:r>
                      <a:r>
                        <a:rPr lang="en-US" sz="1200" u="none" strike="noStrike" dirty="0">
                          <a:solidFill>
                            <a:schemeClr val="accent1"/>
                          </a:solidFill>
                          <a:effectLst/>
                        </a:rPr>
                        <a:t>, Erasmus vb. </a:t>
                      </a:r>
                      <a:r>
                        <a:rPr lang="en-US" sz="1200" u="none" strike="noStrike" dirty="0" err="1">
                          <a:solidFill>
                            <a:schemeClr val="accent1"/>
                          </a:solidFill>
                          <a:effectLst/>
                        </a:rPr>
                        <a:t>uluslararası</a:t>
                      </a:r>
                      <a:r>
                        <a:rPr lang="en-US" sz="1200" u="none" strike="noStrike" dirty="0">
                          <a:solidFill>
                            <a:schemeClr val="accent1"/>
                          </a:solidFill>
                          <a:effectLst/>
                        </a:rPr>
                        <a:t> </a:t>
                      </a:r>
                      <a:r>
                        <a:rPr lang="en-US" sz="1200" u="none" strike="noStrike" dirty="0" err="1">
                          <a:solidFill>
                            <a:schemeClr val="accent1"/>
                          </a:solidFill>
                          <a:effectLst/>
                        </a:rPr>
                        <a:t>değişim</a:t>
                      </a:r>
                      <a:r>
                        <a:rPr lang="en-US" sz="1200" u="none" strike="noStrike" dirty="0">
                          <a:solidFill>
                            <a:schemeClr val="accent1"/>
                          </a:solidFill>
                          <a:effectLst/>
                        </a:rPr>
                        <a:t> </a:t>
                      </a:r>
                      <a:r>
                        <a:rPr lang="en-US" sz="1200" u="none" strike="noStrike" dirty="0" err="1">
                          <a:solidFill>
                            <a:schemeClr val="accent1"/>
                          </a:solidFill>
                          <a:effectLst/>
                        </a:rPr>
                        <a:t>programları</a:t>
                      </a:r>
                      <a:r>
                        <a:rPr lang="en-US" sz="1200" u="none" strike="noStrike" dirty="0">
                          <a:solidFill>
                            <a:schemeClr val="accent1"/>
                          </a:solidFill>
                          <a:effectLst/>
                        </a:rPr>
                        <a:t> </a:t>
                      </a:r>
                      <a:r>
                        <a:rPr lang="en-US" sz="1200" u="none" strike="noStrike" dirty="0" err="1">
                          <a:solidFill>
                            <a:schemeClr val="accent1"/>
                          </a:solidFill>
                          <a:effectLst/>
                        </a:rPr>
                        <a:t>kapsamında</a:t>
                      </a:r>
                      <a:r>
                        <a:rPr lang="en-US" sz="1200" u="none" strike="noStrike" dirty="0">
                          <a:solidFill>
                            <a:schemeClr val="accent1"/>
                          </a:solidFill>
                          <a:effectLst/>
                        </a:rPr>
                        <a:t> </a:t>
                      </a:r>
                      <a:r>
                        <a:rPr lang="en-US" sz="1200" u="none" strike="noStrike" dirty="0" err="1">
                          <a:solidFill>
                            <a:schemeClr val="accent1"/>
                          </a:solidFill>
                          <a:effectLst/>
                        </a:rPr>
                        <a:t>en</a:t>
                      </a:r>
                      <a:r>
                        <a:rPr lang="en-US" sz="1200" u="none" strike="noStrike" dirty="0">
                          <a:solidFill>
                            <a:schemeClr val="accent1"/>
                          </a:solidFill>
                          <a:effectLst/>
                        </a:rPr>
                        <a:t> </a:t>
                      </a:r>
                      <a:r>
                        <a:rPr lang="en-US" sz="1200" u="none" strike="noStrike" dirty="0" err="1">
                          <a:solidFill>
                            <a:schemeClr val="accent1"/>
                          </a:solidFill>
                          <a:effectLst/>
                        </a:rPr>
                        <a:t>az</a:t>
                      </a:r>
                      <a:r>
                        <a:rPr lang="en-US" sz="1200" u="none" strike="noStrike" dirty="0">
                          <a:solidFill>
                            <a:schemeClr val="accent1"/>
                          </a:solidFill>
                          <a:effectLst/>
                        </a:rPr>
                        <a:t> İKİ HAFTA </a:t>
                      </a:r>
                      <a:r>
                        <a:rPr lang="en-US" sz="1200" u="none" strike="noStrike" dirty="0" err="1">
                          <a:solidFill>
                            <a:schemeClr val="accent1"/>
                          </a:solidFill>
                          <a:effectLst/>
                        </a:rPr>
                        <a:t>süre</a:t>
                      </a:r>
                      <a:r>
                        <a:rPr lang="en-US" sz="1200" u="none" strike="noStrike" dirty="0">
                          <a:solidFill>
                            <a:schemeClr val="accent1"/>
                          </a:solidFill>
                          <a:effectLst/>
                        </a:rPr>
                        <a:t> </a:t>
                      </a:r>
                      <a:r>
                        <a:rPr lang="en-US" sz="1200" u="none" strike="noStrike" dirty="0" err="1">
                          <a:solidFill>
                            <a:schemeClr val="accent1"/>
                          </a:solidFill>
                          <a:effectLst/>
                        </a:rPr>
                        <a:t>ile</a:t>
                      </a:r>
                      <a:r>
                        <a:rPr lang="en-US" sz="1200" u="none" strike="noStrike" dirty="0">
                          <a:solidFill>
                            <a:schemeClr val="accent1"/>
                          </a:solidFill>
                          <a:effectLst/>
                        </a:rPr>
                        <a:t> yurt </a:t>
                      </a:r>
                      <a:r>
                        <a:rPr lang="en-US" sz="1200" u="none" strike="noStrike" dirty="0" err="1">
                          <a:solidFill>
                            <a:schemeClr val="accent1"/>
                          </a:solidFill>
                          <a:effectLst/>
                        </a:rPr>
                        <a:t>dışına</a:t>
                      </a:r>
                      <a:r>
                        <a:rPr lang="en-US" sz="1200" u="none" strike="noStrike" dirty="0">
                          <a:solidFill>
                            <a:schemeClr val="accent1"/>
                          </a:solidFill>
                          <a:effectLst/>
                        </a:rPr>
                        <a:t> </a:t>
                      </a:r>
                      <a:r>
                        <a:rPr lang="en-US" sz="1200" u="none" strike="noStrike" dirty="0" err="1">
                          <a:solidFill>
                            <a:schemeClr val="accent1"/>
                          </a:solidFill>
                          <a:effectLst/>
                        </a:rPr>
                        <a:t>gönderilen</a:t>
                      </a:r>
                      <a:r>
                        <a:rPr lang="en-US" sz="1200" u="none" strike="noStrike" dirty="0">
                          <a:solidFill>
                            <a:schemeClr val="accent1"/>
                          </a:solidFill>
                          <a:effectLst/>
                        </a:rPr>
                        <a:t> </a:t>
                      </a:r>
                      <a:r>
                        <a:rPr lang="en-US" sz="1200" u="none" strike="noStrike" dirty="0" err="1">
                          <a:solidFill>
                            <a:schemeClr val="accent1"/>
                          </a:solidFill>
                          <a:effectLst/>
                        </a:rPr>
                        <a:t>öğretim</a:t>
                      </a:r>
                      <a:r>
                        <a:rPr lang="en-US" sz="1200" u="none" strike="noStrike" dirty="0">
                          <a:solidFill>
                            <a:schemeClr val="accent1"/>
                          </a:solidFill>
                          <a:effectLst/>
                        </a:rPr>
                        <a:t> </a:t>
                      </a:r>
                      <a:r>
                        <a:rPr lang="en-US" sz="1200" u="none" strike="noStrike" dirty="0" err="1">
                          <a:solidFill>
                            <a:schemeClr val="accent1"/>
                          </a:solidFill>
                          <a:effectLst/>
                        </a:rPr>
                        <a:t>elemanı</a:t>
                      </a:r>
                      <a:r>
                        <a:rPr lang="en-US" sz="1200" u="none" strike="noStrike" dirty="0">
                          <a:solidFill>
                            <a:schemeClr val="accent1"/>
                          </a:solidFill>
                          <a:effectLst/>
                        </a:rPr>
                        <a:t> </a:t>
                      </a:r>
                      <a:r>
                        <a:rPr lang="en-US" sz="1200" u="none" strike="noStrike" dirty="0" err="1">
                          <a:solidFill>
                            <a:schemeClr val="accent1"/>
                          </a:solidFill>
                          <a:effectLst/>
                        </a:rPr>
                        <a:t>sayısı</a:t>
                      </a:r>
                      <a:endParaRPr lang="en-US" sz="1200" b="0" i="0" u="none" strike="noStrike" dirty="0">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2687237412"/>
                  </a:ext>
                </a:extLst>
              </a:tr>
              <a:tr h="569809">
                <a:tc>
                  <a:txBody>
                    <a:bodyPr/>
                    <a:lstStyle/>
                    <a:p>
                      <a:pPr algn="l" fontAlgn="b"/>
                      <a:r>
                        <a:rPr lang="en-US" sz="1600" b="1" u="none" strike="noStrike">
                          <a:solidFill>
                            <a:schemeClr val="accent1"/>
                          </a:solidFill>
                          <a:effectLst/>
                        </a:rPr>
                        <a:t>YÖK Araştırma Üniversitesi Performans Kriterleri</a:t>
                      </a:r>
                      <a:endParaRPr lang="en-US" sz="1600" b="1" i="0" u="none" strike="noStrike">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dirty="0">
                          <a:solidFill>
                            <a:schemeClr val="accent1"/>
                          </a:solidFill>
                          <a:effectLst/>
                        </a:rPr>
                        <a:t>3.9. </a:t>
                      </a:r>
                      <a:r>
                        <a:rPr lang="en-US" sz="1600" u="none" strike="noStrike" dirty="0" err="1">
                          <a:solidFill>
                            <a:schemeClr val="accent1"/>
                          </a:solidFill>
                          <a:effectLst/>
                        </a:rPr>
                        <a:t>Uluslararası</a:t>
                      </a:r>
                      <a:r>
                        <a:rPr lang="en-US" sz="1600" u="none" strike="noStrike" dirty="0">
                          <a:solidFill>
                            <a:schemeClr val="accent1"/>
                          </a:solidFill>
                          <a:effectLst/>
                        </a:rPr>
                        <a:t> </a:t>
                      </a:r>
                      <a:r>
                        <a:rPr lang="en-US" sz="1600" u="none" strike="noStrike" dirty="0" err="1">
                          <a:solidFill>
                            <a:schemeClr val="accent1"/>
                          </a:solidFill>
                          <a:effectLst/>
                        </a:rPr>
                        <a:t>Öğretim</a:t>
                      </a:r>
                      <a:r>
                        <a:rPr lang="en-US" sz="1600" u="none" strike="noStrike" dirty="0">
                          <a:solidFill>
                            <a:schemeClr val="accent1"/>
                          </a:solidFill>
                          <a:effectLst/>
                        </a:rPr>
                        <a:t> </a:t>
                      </a:r>
                      <a:r>
                        <a:rPr lang="en-US" sz="1600" u="none" strike="noStrike" dirty="0" err="1">
                          <a:solidFill>
                            <a:schemeClr val="accent1"/>
                          </a:solidFill>
                          <a:effectLst/>
                        </a:rPr>
                        <a:t>Üyesi</a:t>
                      </a:r>
                      <a:r>
                        <a:rPr lang="en-US" sz="1600" u="none" strike="noStrike" dirty="0">
                          <a:solidFill>
                            <a:schemeClr val="accent1"/>
                          </a:solidFill>
                          <a:effectLst/>
                        </a:rPr>
                        <a:t> </a:t>
                      </a:r>
                      <a:r>
                        <a:rPr lang="en-US" sz="1600" u="none" strike="noStrike" dirty="0" err="1">
                          <a:solidFill>
                            <a:schemeClr val="accent1"/>
                          </a:solidFill>
                          <a:effectLst/>
                        </a:rPr>
                        <a:t>Oranı</a:t>
                      </a:r>
                      <a:r>
                        <a:rPr lang="en-US" sz="1600" u="none" strike="noStrike" dirty="0">
                          <a:solidFill>
                            <a:schemeClr val="accent1"/>
                          </a:solidFill>
                          <a:effectLst/>
                        </a:rPr>
                        <a:t>  (SÜRE BELİRTİLMEMİŞ)</a:t>
                      </a:r>
                      <a:endParaRPr lang="en-US" sz="1600" b="0"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dirty="0" err="1">
                          <a:solidFill>
                            <a:schemeClr val="accent1"/>
                          </a:solidFill>
                          <a:effectLst/>
                        </a:rPr>
                        <a:t>Kurumda</a:t>
                      </a:r>
                      <a:r>
                        <a:rPr lang="en-US" sz="1200" u="none" strike="noStrike" dirty="0">
                          <a:solidFill>
                            <a:schemeClr val="accent1"/>
                          </a:solidFill>
                          <a:effectLst/>
                        </a:rPr>
                        <a:t> </a:t>
                      </a:r>
                      <a:r>
                        <a:rPr lang="en-US" sz="1200" u="none" strike="noStrike" dirty="0" err="1">
                          <a:solidFill>
                            <a:schemeClr val="accent1"/>
                          </a:solidFill>
                          <a:effectLst/>
                        </a:rPr>
                        <a:t>ilgili</a:t>
                      </a:r>
                      <a:r>
                        <a:rPr lang="en-US" sz="1200" u="none" strike="noStrike" dirty="0">
                          <a:solidFill>
                            <a:schemeClr val="accent1"/>
                          </a:solidFill>
                          <a:effectLst/>
                        </a:rPr>
                        <a:t> </a:t>
                      </a:r>
                      <a:r>
                        <a:rPr lang="en-US" sz="1200" u="none" strike="noStrike" dirty="0" err="1">
                          <a:solidFill>
                            <a:schemeClr val="accent1"/>
                          </a:solidFill>
                          <a:effectLst/>
                        </a:rPr>
                        <a:t>yılda</a:t>
                      </a:r>
                      <a:r>
                        <a:rPr lang="en-US" sz="1200" u="none" strike="noStrike" dirty="0">
                          <a:solidFill>
                            <a:schemeClr val="accent1"/>
                          </a:solidFill>
                          <a:effectLst/>
                        </a:rPr>
                        <a:t> </a:t>
                      </a:r>
                      <a:r>
                        <a:rPr lang="en-US" sz="1200" u="none" strike="noStrike" dirty="0" err="1">
                          <a:solidFill>
                            <a:schemeClr val="accent1"/>
                          </a:solidFill>
                          <a:effectLst/>
                        </a:rPr>
                        <a:t>Yabancı</a:t>
                      </a:r>
                      <a:r>
                        <a:rPr lang="en-US" sz="1200" u="none" strike="noStrike" dirty="0">
                          <a:solidFill>
                            <a:schemeClr val="accent1"/>
                          </a:solidFill>
                          <a:effectLst/>
                        </a:rPr>
                        <a:t> Diller </a:t>
                      </a:r>
                      <a:r>
                        <a:rPr lang="en-US" sz="1200" u="none" strike="noStrike" dirty="0" err="1">
                          <a:solidFill>
                            <a:schemeClr val="accent1"/>
                          </a:solidFill>
                          <a:effectLst/>
                        </a:rPr>
                        <a:t>Yüksek</a:t>
                      </a:r>
                      <a:r>
                        <a:rPr lang="en-US" sz="1200" u="none" strike="noStrike" dirty="0">
                          <a:solidFill>
                            <a:schemeClr val="accent1"/>
                          </a:solidFill>
                          <a:effectLst/>
                        </a:rPr>
                        <a:t> </a:t>
                      </a:r>
                      <a:r>
                        <a:rPr lang="en-US" sz="1200" u="none" strike="noStrike" dirty="0" err="1">
                          <a:solidFill>
                            <a:schemeClr val="accent1"/>
                          </a:solidFill>
                          <a:effectLst/>
                        </a:rPr>
                        <a:t>Okulu'ndaki</a:t>
                      </a:r>
                      <a:r>
                        <a:rPr lang="en-US" sz="1200" u="none" strike="noStrike" dirty="0">
                          <a:solidFill>
                            <a:schemeClr val="accent1"/>
                          </a:solidFill>
                          <a:effectLst/>
                        </a:rPr>
                        <a:t> </a:t>
                      </a:r>
                      <a:r>
                        <a:rPr lang="en-US" sz="1200" u="none" strike="noStrike" dirty="0" err="1">
                          <a:solidFill>
                            <a:schemeClr val="accent1"/>
                          </a:solidFill>
                          <a:effectLst/>
                        </a:rPr>
                        <a:t>görevlendirmeler</a:t>
                      </a:r>
                      <a:r>
                        <a:rPr lang="en-US" sz="1200" u="none" strike="noStrike" dirty="0">
                          <a:solidFill>
                            <a:schemeClr val="accent1"/>
                          </a:solidFill>
                          <a:effectLst/>
                        </a:rPr>
                        <a:t> </a:t>
                      </a:r>
                      <a:r>
                        <a:rPr lang="en-US" sz="1200" u="none" strike="noStrike" dirty="0" err="1">
                          <a:solidFill>
                            <a:schemeClr val="accent1"/>
                          </a:solidFill>
                          <a:effectLst/>
                        </a:rPr>
                        <a:t>dışında</a:t>
                      </a:r>
                      <a:r>
                        <a:rPr lang="en-US" sz="1200" u="none" strike="noStrike" dirty="0">
                          <a:solidFill>
                            <a:schemeClr val="accent1"/>
                          </a:solidFill>
                          <a:effectLst/>
                        </a:rPr>
                        <a:t> </a:t>
                      </a:r>
                      <a:r>
                        <a:rPr lang="en-US" sz="1200" u="none" strike="noStrike" dirty="0" err="1">
                          <a:solidFill>
                            <a:schemeClr val="accent1"/>
                          </a:solidFill>
                          <a:effectLst/>
                        </a:rPr>
                        <a:t>görevli</a:t>
                      </a:r>
                      <a:r>
                        <a:rPr lang="en-US" sz="1200" u="none" strike="noStrike" dirty="0">
                          <a:solidFill>
                            <a:schemeClr val="accent1"/>
                          </a:solidFill>
                          <a:effectLst/>
                        </a:rPr>
                        <a:t> </a:t>
                      </a:r>
                      <a:r>
                        <a:rPr lang="en-US" sz="1200" u="none" strike="noStrike" dirty="0" err="1">
                          <a:solidFill>
                            <a:schemeClr val="accent1"/>
                          </a:solidFill>
                          <a:effectLst/>
                        </a:rPr>
                        <a:t>yabancı</a:t>
                      </a:r>
                      <a:r>
                        <a:rPr lang="en-US" sz="1200" u="none" strike="noStrike" dirty="0">
                          <a:solidFill>
                            <a:schemeClr val="accent1"/>
                          </a:solidFill>
                          <a:effectLst/>
                        </a:rPr>
                        <a:t> </a:t>
                      </a:r>
                      <a:r>
                        <a:rPr lang="en-US" sz="1200" u="none" strike="noStrike" dirty="0" err="1">
                          <a:solidFill>
                            <a:schemeClr val="accent1"/>
                          </a:solidFill>
                          <a:effectLst/>
                        </a:rPr>
                        <a:t>uyruklu</a:t>
                      </a:r>
                      <a:r>
                        <a:rPr lang="en-US" sz="1200" u="none" strike="noStrike" dirty="0">
                          <a:solidFill>
                            <a:schemeClr val="accent1"/>
                          </a:solidFill>
                          <a:effectLst/>
                        </a:rPr>
                        <a:t> </a:t>
                      </a:r>
                      <a:r>
                        <a:rPr lang="en-US" sz="1200" u="none" strike="noStrike" dirty="0" err="1">
                          <a:solidFill>
                            <a:schemeClr val="accent1"/>
                          </a:solidFill>
                          <a:effectLst/>
                        </a:rPr>
                        <a:t>öğretim</a:t>
                      </a:r>
                      <a:r>
                        <a:rPr lang="en-US" sz="1200" u="none" strike="noStrike" dirty="0">
                          <a:solidFill>
                            <a:schemeClr val="accent1"/>
                          </a:solidFill>
                          <a:effectLst/>
                        </a:rPr>
                        <a:t> </a:t>
                      </a:r>
                      <a:r>
                        <a:rPr lang="en-US" sz="1200" u="none" strike="noStrike" dirty="0" err="1">
                          <a:solidFill>
                            <a:schemeClr val="accent1"/>
                          </a:solidFill>
                          <a:effectLst/>
                        </a:rPr>
                        <a:t>üyesi</a:t>
                      </a:r>
                      <a:r>
                        <a:rPr lang="en-US" sz="1200" u="none" strike="noStrike" dirty="0">
                          <a:solidFill>
                            <a:schemeClr val="accent1"/>
                          </a:solidFill>
                          <a:effectLst/>
                        </a:rPr>
                        <a:t> (</a:t>
                      </a:r>
                      <a:r>
                        <a:rPr lang="en-US" sz="1200" u="none" strike="noStrike" dirty="0" err="1">
                          <a:solidFill>
                            <a:schemeClr val="accent1"/>
                          </a:solidFill>
                          <a:effectLst/>
                        </a:rPr>
                        <a:t>Profesör</a:t>
                      </a:r>
                      <a:r>
                        <a:rPr lang="en-US" sz="1200" u="none" strike="noStrike" dirty="0">
                          <a:solidFill>
                            <a:schemeClr val="accent1"/>
                          </a:solidFill>
                          <a:effectLst/>
                        </a:rPr>
                        <a:t>, </a:t>
                      </a:r>
                      <a:r>
                        <a:rPr lang="en-US" sz="1200" u="none" strike="noStrike" dirty="0" err="1">
                          <a:solidFill>
                            <a:schemeClr val="accent1"/>
                          </a:solidFill>
                          <a:effectLst/>
                        </a:rPr>
                        <a:t>Doçent</a:t>
                      </a:r>
                      <a:r>
                        <a:rPr lang="en-US" sz="1200" u="none" strike="noStrike" dirty="0">
                          <a:solidFill>
                            <a:schemeClr val="accent1"/>
                          </a:solidFill>
                          <a:effectLst/>
                        </a:rPr>
                        <a:t>, Dr. </a:t>
                      </a:r>
                      <a:r>
                        <a:rPr lang="en-US" sz="1200" u="none" strike="noStrike" dirty="0" err="1">
                          <a:solidFill>
                            <a:schemeClr val="accent1"/>
                          </a:solidFill>
                          <a:effectLst/>
                        </a:rPr>
                        <a:t>Öğr</a:t>
                      </a:r>
                      <a:r>
                        <a:rPr lang="en-US" sz="1200" u="none" strike="noStrike" dirty="0">
                          <a:solidFill>
                            <a:schemeClr val="accent1"/>
                          </a:solidFill>
                          <a:effectLst/>
                        </a:rPr>
                        <a:t>. </a:t>
                      </a:r>
                      <a:r>
                        <a:rPr lang="en-US" sz="1200" u="none" strike="noStrike" dirty="0" err="1">
                          <a:solidFill>
                            <a:schemeClr val="accent1"/>
                          </a:solidFill>
                          <a:effectLst/>
                        </a:rPr>
                        <a:t>Üyesi</a:t>
                      </a:r>
                      <a:r>
                        <a:rPr lang="en-US" sz="1200" u="none" strike="noStrike" dirty="0">
                          <a:solidFill>
                            <a:schemeClr val="accent1"/>
                          </a:solidFill>
                          <a:effectLst/>
                        </a:rPr>
                        <a:t>) </a:t>
                      </a:r>
                      <a:r>
                        <a:rPr lang="en-US" sz="1200" u="none" strike="noStrike" dirty="0" err="1">
                          <a:solidFill>
                            <a:schemeClr val="accent1"/>
                          </a:solidFill>
                          <a:effectLst/>
                        </a:rPr>
                        <a:t>sayısının</a:t>
                      </a:r>
                      <a:r>
                        <a:rPr lang="en-US" sz="1200" u="none" strike="noStrike" dirty="0">
                          <a:solidFill>
                            <a:schemeClr val="accent1"/>
                          </a:solidFill>
                          <a:effectLst/>
                        </a:rPr>
                        <a:t> </a:t>
                      </a:r>
                      <a:r>
                        <a:rPr lang="en-US" sz="1200" u="none" strike="noStrike" dirty="0" err="1">
                          <a:solidFill>
                            <a:schemeClr val="accent1"/>
                          </a:solidFill>
                          <a:effectLst/>
                        </a:rPr>
                        <a:t>toplam</a:t>
                      </a:r>
                      <a:r>
                        <a:rPr lang="en-US" sz="1200" u="none" strike="noStrike" dirty="0">
                          <a:solidFill>
                            <a:schemeClr val="accent1"/>
                          </a:solidFill>
                          <a:effectLst/>
                        </a:rPr>
                        <a:t> </a:t>
                      </a:r>
                      <a:r>
                        <a:rPr lang="en-US" sz="1200" u="none" strike="noStrike" dirty="0" err="1">
                          <a:solidFill>
                            <a:schemeClr val="accent1"/>
                          </a:solidFill>
                          <a:effectLst/>
                        </a:rPr>
                        <a:t>öğretim</a:t>
                      </a:r>
                      <a:r>
                        <a:rPr lang="en-US" sz="1200" u="none" strike="noStrike" dirty="0">
                          <a:solidFill>
                            <a:schemeClr val="accent1"/>
                          </a:solidFill>
                          <a:effectLst/>
                        </a:rPr>
                        <a:t> </a:t>
                      </a:r>
                      <a:r>
                        <a:rPr lang="en-US" sz="1200" u="none" strike="noStrike" dirty="0" err="1">
                          <a:solidFill>
                            <a:schemeClr val="accent1"/>
                          </a:solidFill>
                          <a:effectLst/>
                        </a:rPr>
                        <a:t>üyesi</a:t>
                      </a:r>
                      <a:r>
                        <a:rPr lang="en-US" sz="1200" u="none" strike="noStrike" dirty="0">
                          <a:solidFill>
                            <a:schemeClr val="accent1"/>
                          </a:solidFill>
                          <a:effectLst/>
                        </a:rPr>
                        <a:t> </a:t>
                      </a:r>
                      <a:r>
                        <a:rPr lang="en-US" sz="1200" u="none" strike="noStrike" dirty="0" err="1">
                          <a:solidFill>
                            <a:schemeClr val="accent1"/>
                          </a:solidFill>
                          <a:effectLst/>
                        </a:rPr>
                        <a:t>sayısına</a:t>
                      </a:r>
                      <a:r>
                        <a:rPr lang="en-US" sz="1200" u="none" strike="noStrike" dirty="0">
                          <a:solidFill>
                            <a:schemeClr val="accent1"/>
                          </a:solidFill>
                          <a:effectLst/>
                        </a:rPr>
                        <a:t> </a:t>
                      </a:r>
                      <a:r>
                        <a:rPr lang="en-US" sz="1200" u="none" strike="noStrike" dirty="0" err="1">
                          <a:solidFill>
                            <a:schemeClr val="accent1"/>
                          </a:solidFill>
                          <a:effectLst/>
                        </a:rPr>
                        <a:t>oranı</a:t>
                      </a:r>
                      <a:endParaRPr lang="en-US" sz="1200" b="0" i="0" u="none" strike="noStrike" dirty="0">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1123703324"/>
                  </a:ext>
                </a:extLst>
              </a:tr>
              <a:tr h="1203910">
                <a:tc>
                  <a:txBody>
                    <a:bodyPr/>
                    <a:lstStyle/>
                    <a:p>
                      <a:pPr algn="l" fontAlgn="b"/>
                      <a:r>
                        <a:rPr lang="en-US" sz="1600" b="1" u="none" strike="noStrike" dirty="0">
                          <a:solidFill>
                            <a:schemeClr val="accent1"/>
                          </a:solidFill>
                          <a:effectLst/>
                        </a:rPr>
                        <a:t>YÖK </a:t>
                      </a:r>
                      <a:r>
                        <a:rPr lang="en-US" sz="1600" b="1" u="none" strike="noStrike" dirty="0" err="1">
                          <a:solidFill>
                            <a:schemeClr val="accent1"/>
                          </a:solidFill>
                          <a:effectLst/>
                        </a:rPr>
                        <a:t>Araştırma</a:t>
                      </a:r>
                      <a:r>
                        <a:rPr lang="en-US" sz="1600" b="1" u="none" strike="noStrike" dirty="0">
                          <a:solidFill>
                            <a:schemeClr val="accent1"/>
                          </a:solidFill>
                          <a:effectLst/>
                        </a:rPr>
                        <a:t> </a:t>
                      </a:r>
                      <a:r>
                        <a:rPr lang="en-US" sz="1600" b="1" u="none" strike="noStrike" dirty="0" err="1">
                          <a:solidFill>
                            <a:schemeClr val="accent1"/>
                          </a:solidFill>
                          <a:effectLst/>
                        </a:rPr>
                        <a:t>Üniversitesi</a:t>
                      </a:r>
                      <a:r>
                        <a:rPr lang="en-US" sz="1600" b="1" u="none" strike="noStrike" dirty="0">
                          <a:solidFill>
                            <a:schemeClr val="accent1"/>
                          </a:solidFill>
                          <a:effectLst/>
                        </a:rPr>
                        <a:t> </a:t>
                      </a:r>
                      <a:r>
                        <a:rPr lang="en-US" sz="1600" b="1" u="none" strike="noStrike" dirty="0" err="1">
                          <a:solidFill>
                            <a:schemeClr val="accent1"/>
                          </a:solidFill>
                          <a:effectLst/>
                        </a:rPr>
                        <a:t>Performans</a:t>
                      </a:r>
                      <a:r>
                        <a:rPr lang="en-US" sz="1600" b="1" u="none" strike="noStrike" dirty="0">
                          <a:solidFill>
                            <a:schemeClr val="accent1"/>
                          </a:solidFill>
                          <a:effectLst/>
                        </a:rPr>
                        <a:t> </a:t>
                      </a:r>
                      <a:r>
                        <a:rPr lang="en-US" sz="1600" b="1" u="none" strike="noStrike" dirty="0" err="1">
                          <a:solidFill>
                            <a:schemeClr val="accent1"/>
                          </a:solidFill>
                          <a:effectLst/>
                        </a:rPr>
                        <a:t>Kriterleri</a:t>
                      </a:r>
                      <a:endParaRPr lang="en-US" sz="1600" b="1"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600" u="none" strike="noStrike" dirty="0">
                          <a:solidFill>
                            <a:schemeClr val="accent1"/>
                          </a:solidFill>
                          <a:effectLst/>
                        </a:rPr>
                        <a:t>3.10. </a:t>
                      </a:r>
                      <a:r>
                        <a:rPr lang="en-US" sz="1600" u="none" strike="noStrike" dirty="0" err="1">
                          <a:solidFill>
                            <a:schemeClr val="accent1"/>
                          </a:solidFill>
                          <a:effectLst/>
                        </a:rPr>
                        <a:t>Dolaşımdaki</a:t>
                      </a:r>
                      <a:r>
                        <a:rPr lang="en-US" sz="1600" u="none" strike="noStrike" dirty="0">
                          <a:solidFill>
                            <a:schemeClr val="accent1"/>
                          </a:solidFill>
                          <a:effectLst/>
                        </a:rPr>
                        <a:t> </a:t>
                      </a:r>
                      <a:r>
                        <a:rPr lang="en-US" sz="1600" u="none" strike="noStrike" dirty="0" err="1">
                          <a:solidFill>
                            <a:schemeClr val="accent1"/>
                          </a:solidFill>
                          <a:effectLst/>
                        </a:rPr>
                        <a:t>Öğretim</a:t>
                      </a:r>
                      <a:r>
                        <a:rPr lang="en-US" sz="1600" u="none" strike="noStrike" dirty="0">
                          <a:solidFill>
                            <a:schemeClr val="accent1"/>
                          </a:solidFill>
                          <a:effectLst/>
                        </a:rPr>
                        <a:t> </a:t>
                      </a:r>
                      <a:r>
                        <a:rPr lang="en-US" sz="1600" u="none" strike="noStrike" dirty="0" err="1">
                          <a:solidFill>
                            <a:schemeClr val="accent1"/>
                          </a:solidFill>
                          <a:effectLst/>
                        </a:rPr>
                        <a:t>Üyesi</a:t>
                      </a:r>
                      <a:r>
                        <a:rPr lang="en-US" sz="1600" u="none" strike="noStrike" dirty="0">
                          <a:solidFill>
                            <a:schemeClr val="accent1"/>
                          </a:solidFill>
                          <a:effectLst/>
                        </a:rPr>
                        <a:t> </a:t>
                      </a:r>
                      <a:r>
                        <a:rPr lang="en-US" sz="1600" u="none" strike="noStrike" dirty="0" err="1">
                          <a:solidFill>
                            <a:schemeClr val="accent1"/>
                          </a:solidFill>
                          <a:effectLst/>
                        </a:rPr>
                        <a:t>ve</a:t>
                      </a:r>
                      <a:r>
                        <a:rPr lang="en-US" sz="1600" u="none" strike="noStrike" dirty="0">
                          <a:solidFill>
                            <a:schemeClr val="accent1"/>
                          </a:solidFill>
                          <a:effectLst/>
                        </a:rPr>
                        <a:t> </a:t>
                      </a:r>
                      <a:r>
                        <a:rPr lang="en-US" sz="1600" u="none" strike="noStrike" dirty="0" err="1">
                          <a:solidFill>
                            <a:schemeClr val="accent1"/>
                          </a:solidFill>
                          <a:effectLst/>
                        </a:rPr>
                        <a:t>Öğrenci</a:t>
                      </a:r>
                      <a:r>
                        <a:rPr lang="en-US" sz="1600" u="none" strike="noStrike" dirty="0">
                          <a:solidFill>
                            <a:schemeClr val="accent1"/>
                          </a:solidFill>
                          <a:effectLst/>
                        </a:rPr>
                        <a:t> </a:t>
                      </a:r>
                      <a:r>
                        <a:rPr lang="en-US" sz="1600" u="none" strike="noStrike" dirty="0" err="1">
                          <a:solidFill>
                            <a:schemeClr val="accent1"/>
                          </a:solidFill>
                          <a:effectLst/>
                        </a:rPr>
                        <a:t>Sayısı</a:t>
                      </a:r>
                      <a:r>
                        <a:rPr lang="en-US" sz="1600" u="none" strike="noStrike" dirty="0">
                          <a:solidFill>
                            <a:schemeClr val="accent1"/>
                          </a:solidFill>
                          <a:effectLst/>
                        </a:rPr>
                        <a:t>  (SÜRE BELİRTİLMEMİŞ)</a:t>
                      </a:r>
                      <a:endParaRPr lang="en-US" sz="1600" b="0" i="0" u="none" strike="noStrike" dirty="0">
                        <a:solidFill>
                          <a:schemeClr val="accent1"/>
                        </a:solidFill>
                        <a:effectLst/>
                        <a:latin typeface="Calibri" panose="020F0502020204030204" pitchFamily="34" charset="0"/>
                      </a:endParaRPr>
                    </a:p>
                  </a:txBody>
                  <a:tcPr marL="4399" marR="4399" marT="4399" marB="0" anchor="b"/>
                </a:tc>
                <a:tc>
                  <a:txBody>
                    <a:bodyPr/>
                    <a:lstStyle/>
                    <a:p>
                      <a:pPr algn="l" fontAlgn="b"/>
                      <a:r>
                        <a:rPr lang="en-US" sz="1200" u="none" strike="noStrike" dirty="0">
                          <a:solidFill>
                            <a:schemeClr val="accent1"/>
                          </a:solidFill>
                          <a:effectLst/>
                        </a:rPr>
                        <a:t>Son </a:t>
                      </a:r>
                      <a:r>
                        <a:rPr lang="en-US" sz="1200" u="none" strike="noStrike" dirty="0" err="1">
                          <a:solidFill>
                            <a:schemeClr val="accent1"/>
                          </a:solidFill>
                          <a:effectLst/>
                        </a:rPr>
                        <a:t>yıl</a:t>
                      </a:r>
                      <a:r>
                        <a:rPr lang="en-US" sz="1200" u="none" strike="noStrike" dirty="0">
                          <a:solidFill>
                            <a:schemeClr val="accent1"/>
                          </a:solidFill>
                          <a:effectLst/>
                        </a:rPr>
                        <a:t> </a:t>
                      </a:r>
                      <a:r>
                        <a:rPr lang="en-US" sz="1200" u="none" strike="noStrike" dirty="0" err="1">
                          <a:solidFill>
                            <a:schemeClr val="accent1"/>
                          </a:solidFill>
                          <a:effectLst/>
                        </a:rPr>
                        <a:t>itibarıyla,Ulusal</a:t>
                      </a:r>
                      <a:r>
                        <a:rPr lang="en-US" sz="1200" u="none" strike="noStrike" dirty="0">
                          <a:solidFill>
                            <a:schemeClr val="accent1"/>
                          </a:solidFill>
                          <a:effectLst/>
                        </a:rPr>
                        <a:t> </a:t>
                      </a:r>
                      <a:r>
                        <a:rPr lang="en-US" sz="1200" u="none" strike="noStrike" dirty="0" err="1">
                          <a:solidFill>
                            <a:schemeClr val="accent1"/>
                          </a:solidFill>
                          <a:effectLst/>
                        </a:rPr>
                        <a:t>Ajans</a:t>
                      </a:r>
                      <a:r>
                        <a:rPr lang="en-US" sz="1200" u="none" strike="noStrike" dirty="0">
                          <a:solidFill>
                            <a:schemeClr val="accent1"/>
                          </a:solidFill>
                          <a:effectLst/>
                        </a:rPr>
                        <a:t> </a:t>
                      </a:r>
                      <a:r>
                        <a:rPr lang="en-US" sz="1200" u="none" strike="noStrike" dirty="0" err="1">
                          <a:solidFill>
                            <a:schemeClr val="accent1"/>
                          </a:solidFill>
                          <a:effectLst/>
                        </a:rPr>
                        <a:t>ve</a:t>
                      </a:r>
                      <a:r>
                        <a:rPr lang="en-US" sz="1200" u="none" strike="noStrike" dirty="0">
                          <a:solidFill>
                            <a:schemeClr val="accent1"/>
                          </a:solidFill>
                          <a:effectLst/>
                        </a:rPr>
                        <a:t> TÜBİTAK </a:t>
                      </a:r>
                      <a:r>
                        <a:rPr lang="en-US" sz="1200" u="none" strike="noStrike" dirty="0" err="1">
                          <a:solidFill>
                            <a:schemeClr val="accent1"/>
                          </a:solidFill>
                          <a:effectLst/>
                        </a:rPr>
                        <a:t>dolaşım</a:t>
                      </a:r>
                      <a:r>
                        <a:rPr lang="en-US" sz="1200" u="none" strike="noStrike" dirty="0">
                          <a:solidFill>
                            <a:schemeClr val="accent1"/>
                          </a:solidFill>
                          <a:effectLst/>
                        </a:rPr>
                        <a:t> </a:t>
                      </a:r>
                      <a:r>
                        <a:rPr lang="en-US" sz="1200" u="none" strike="noStrike" dirty="0" err="1">
                          <a:solidFill>
                            <a:schemeClr val="accent1"/>
                          </a:solidFill>
                          <a:effectLst/>
                        </a:rPr>
                        <a:t>programları</a:t>
                      </a:r>
                      <a:r>
                        <a:rPr lang="en-US" sz="1200" u="none" strike="noStrike" dirty="0">
                          <a:solidFill>
                            <a:schemeClr val="accent1"/>
                          </a:solidFill>
                          <a:effectLst/>
                        </a:rPr>
                        <a:t> </a:t>
                      </a:r>
                      <a:r>
                        <a:rPr lang="en-US" sz="1200" u="none" strike="noStrike" dirty="0" err="1">
                          <a:solidFill>
                            <a:schemeClr val="accent1"/>
                          </a:solidFill>
                          <a:effectLst/>
                        </a:rPr>
                        <a:t>kapsamında</a:t>
                      </a:r>
                      <a:r>
                        <a:rPr lang="en-US" sz="1200" u="none" strike="noStrike" dirty="0">
                          <a:solidFill>
                            <a:schemeClr val="accent1"/>
                          </a:solidFill>
                          <a:effectLst/>
                        </a:rPr>
                        <a:t> </a:t>
                      </a:r>
                      <a:r>
                        <a:rPr lang="en-US" sz="1200" u="none" strike="noStrike" dirty="0" err="1">
                          <a:solidFill>
                            <a:schemeClr val="accent1"/>
                          </a:solidFill>
                          <a:effectLst/>
                        </a:rPr>
                        <a:t>dolaşımda</a:t>
                      </a:r>
                      <a:r>
                        <a:rPr lang="en-US" sz="1200" u="none" strike="noStrike" dirty="0">
                          <a:solidFill>
                            <a:schemeClr val="accent1"/>
                          </a:solidFill>
                          <a:effectLst/>
                        </a:rPr>
                        <a:t> </a:t>
                      </a:r>
                      <a:r>
                        <a:rPr lang="en-US" sz="1200" u="none" strike="noStrike" dirty="0" err="1">
                          <a:solidFill>
                            <a:schemeClr val="accent1"/>
                          </a:solidFill>
                          <a:effectLst/>
                        </a:rPr>
                        <a:t>olan</a:t>
                      </a:r>
                      <a:r>
                        <a:rPr lang="en-US" sz="1200" u="none" strike="noStrike" dirty="0">
                          <a:solidFill>
                            <a:schemeClr val="accent1"/>
                          </a:solidFill>
                          <a:effectLst/>
                        </a:rPr>
                        <a:t>  </a:t>
                      </a:r>
                      <a:r>
                        <a:rPr lang="en-US" sz="1200" u="none" strike="noStrike" dirty="0" err="1">
                          <a:solidFill>
                            <a:schemeClr val="accent1"/>
                          </a:solidFill>
                          <a:effectLst/>
                        </a:rPr>
                        <a:t>kurum</a:t>
                      </a:r>
                      <a:r>
                        <a:rPr lang="en-US" sz="1200" u="none" strike="noStrike" dirty="0">
                          <a:solidFill>
                            <a:schemeClr val="accent1"/>
                          </a:solidFill>
                          <a:effectLst/>
                        </a:rPr>
                        <a:t> </a:t>
                      </a:r>
                      <a:r>
                        <a:rPr lang="en-US" sz="1200" u="none" strike="noStrike" dirty="0" err="1">
                          <a:solidFill>
                            <a:schemeClr val="accent1"/>
                          </a:solidFill>
                          <a:effectLst/>
                        </a:rPr>
                        <a:t>mensupları</a:t>
                      </a:r>
                      <a:r>
                        <a:rPr lang="en-US" sz="1200" u="none" strike="noStrike" dirty="0">
                          <a:solidFill>
                            <a:schemeClr val="accent1"/>
                          </a:solidFill>
                          <a:effectLst/>
                        </a:rPr>
                        <a:t> </a:t>
                      </a:r>
                      <a:r>
                        <a:rPr lang="en-US" sz="1200" u="none" strike="noStrike" dirty="0" err="1">
                          <a:solidFill>
                            <a:schemeClr val="accent1"/>
                          </a:solidFill>
                          <a:effectLst/>
                        </a:rPr>
                        <a:t>ve</a:t>
                      </a:r>
                      <a:r>
                        <a:rPr lang="en-US" sz="1200" u="none" strike="noStrike" dirty="0">
                          <a:solidFill>
                            <a:schemeClr val="accent1"/>
                          </a:solidFill>
                          <a:effectLst/>
                        </a:rPr>
                        <a:t> </a:t>
                      </a:r>
                      <a:r>
                        <a:rPr lang="en-US" sz="1200" u="none" strike="noStrike" dirty="0" err="1">
                          <a:solidFill>
                            <a:schemeClr val="accent1"/>
                          </a:solidFill>
                          <a:effectLst/>
                        </a:rPr>
                        <a:t>öğrenci</a:t>
                      </a:r>
                      <a:r>
                        <a:rPr lang="en-US" sz="1200" u="none" strike="noStrike" dirty="0">
                          <a:solidFill>
                            <a:schemeClr val="accent1"/>
                          </a:solidFill>
                          <a:effectLst/>
                        </a:rPr>
                        <a:t> </a:t>
                      </a:r>
                      <a:r>
                        <a:rPr lang="en-US" sz="1200" u="none" strike="noStrike" dirty="0" err="1">
                          <a:solidFill>
                            <a:schemeClr val="accent1"/>
                          </a:solidFill>
                          <a:effectLst/>
                        </a:rPr>
                        <a:t>sayısı</a:t>
                      </a:r>
                      <a:r>
                        <a:rPr lang="en-US" sz="1200" u="none" strike="noStrike" dirty="0">
                          <a:solidFill>
                            <a:schemeClr val="accent1"/>
                          </a:solidFill>
                          <a:effectLst/>
                        </a:rPr>
                        <a:t> (</a:t>
                      </a:r>
                      <a:r>
                        <a:rPr lang="en-US" sz="1200" u="none" strike="noStrike" dirty="0" err="1">
                          <a:solidFill>
                            <a:schemeClr val="accent1"/>
                          </a:solidFill>
                          <a:effectLst/>
                        </a:rPr>
                        <a:t>gelen</a:t>
                      </a:r>
                      <a:r>
                        <a:rPr lang="en-US" sz="1200" u="none" strike="noStrike" dirty="0">
                          <a:solidFill>
                            <a:schemeClr val="accent1"/>
                          </a:solidFill>
                          <a:effectLst/>
                        </a:rPr>
                        <a:t> </a:t>
                      </a:r>
                      <a:r>
                        <a:rPr lang="en-US" sz="1200" u="none" strike="noStrike" dirty="0" err="1">
                          <a:solidFill>
                            <a:schemeClr val="accent1"/>
                          </a:solidFill>
                          <a:effectLst/>
                        </a:rPr>
                        <a:t>ve</a:t>
                      </a:r>
                      <a:r>
                        <a:rPr lang="en-US" sz="1200" u="none" strike="noStrike" dirty="0">
                          <a:solidFill>
                            <a:schemeClr val="accent1"/>
                          </a:solidFill>
                          <a:effectLst/>
                        </a:rPr>
                        <a:t> </a:t>
                      </a:r>
                      <a:r>
                        <a:rPr lang="en-US" sz="1200" u="none" strike="noStrike" dirty="0" err="1">
                          <a:solidFill>
                            <a:schemeClr val="accent1"/>
                          </a:solidFill>
                          <a:effectLst/>
                        </a:rPr>
                        <a:t>giden</a:t>
                      </a:r>
                      <a:r>
                        <a:rPr lang="en-US" sz="1200" u="none" strike="noStrike" dirty="0">
                          <a:solidFill>
                            <a:schemeClr val="accent1"/>
                          </a:solidFill>
                          <a:effectLst/>
                        </a:rPr>
                        <a:t> </a:t>
                      </a:r>
                      <a:r>
                        <a:rPr lang="en-US" sz="1200" u="none" strike="noStrike" dirty="0" err="1">
                          <a:solidFill>
                            <a:schemeClr val="accent1"/>
                          </a:solidFill>
                          <a:effectLst/>
                        </a:rPr>
                        <a:t>ayrımında</a:t>
                      </a:r>
                      <a:r>
                        <a:rPr lang="en-US" sz="1200" u="none" strike="noStrike" dirty="0">
                          <a:solidFill>
                            <a:schemeClr val="accent1"/>
                          </a:solidFill>
                          <a:effectLst/>
                        </a:rPr>
                        <a:t>)</a:t>
                      </a:r>
                      <a:br>
                        <a:rPr lang="en-US" sz="1200" u="none" strike="noStrike" dirty="0">
                          <a:solidFill>
                            <a:schemeClr val="accent1"/>
                          </a:solidFill>
                          <a:effectLst/>
                        </a:rPr>
                      </a:br>
                      <a:r>
                        <a:rPr lang="en-US" sz="1200" u="none" strike="noStrike" dirty="0" err="1">
                          <a:solidFill>
                            <a:schemeClr val="accent1"/>
                          </a:solidFill>
                          <a:effectLst/>
                        </a:rPr>
                        <a:t>Ulusal</a:t>
                      </a:r>
                      <a:r>
                        <a:rPr lang="en-US" sz="1200" u="none" strike="noStrike" dirty="0">
                          <a:solidFill>
                            <a:schemeClr val="accent1"/>
                          </a:solidFill>
                          <a:effectLst/>
                        </a:rPr>
                        <a:t> </a:t>
                      </a:r>
                      <a:r>
                        <a:rPr lang="en-US" sz="1200" u="none" strike="noStrike" dirty="0" err="1">
                          <a:solidFill>
                            <a:schemeClr val="accent1"/>
                          </a:solidFill>
                          <a:effectLst/>
                        </a:rPr>
                        <a:t>Ajans</a:t>
                      </a:r>
                      <a:r>
                        <a:rPr lang="en-US" sz="1200" u="none" strike="noStrike" dirty="0">
                          <a:solidFill>
                            <a:schemeClr val="accent1"/>
                          </a:solidFill>
                          <a:effectLst/>
                        </a:rPr>
                        <a:t>: Erasmus+ </a:t>
                      </a:r>
                      <a:r>
                        <a:rPr lang="en-US" sz="1200" u="none" strike="noStrike" dirty="0" err="1">
                          <a:solidFill>
                            <a:schemeClr val="accent1"/>
                          </a:solidFill>
                          <a:effectLst/>
                        </a:rPr>
                        <a:t>Yükseköğretim</a:t>
                      </a:r>
                      <a:r>
                        <a:rPr lang="en-US" sz="1200" u="none" strike="noStrike" dirty="0">
                          <a:solidFill>
                            <a:schemeClr val="accent1"/>
                          </a:solidFill>
                          <a:effectLst/>
                        </a:rPr>
                        <a:t> </a:t>
                      </a:r>
                      <a:r>
                        <a:rPr lang="en-US" sz="1200" u="none" strike="noStrike" dirty="0" err="1">
                          <a:solidFill>
                            <a:schemeClr val="accent1"/>
                          </a:solidFill>
                          <a:effectLst/>
                        </a:rPr>
                        <a:t>Alanında</a:t>
                      </a:r>
                      <a:r>
                        <a:rPr lang="en-US" sz="1200" u="none" strike="noStrike" dirty="0">
                          <a:solidFill>
                            <a:schemeClr val="accent1"/>
                          </a:solidFill>
                          <a:effectLst/>
                        </a:rPr>
                        <a:t> Program </a:t>
                      </a:r>
                      <a:r>
                        <a:rPr lang="en-US" sz="1200" u="none" strike="noStrike" dirty="0" err="1">
                          <a:solidFill>
                            <a:schemeClr val="accent1"/>
                          </a:solidFill>
                          <a:effectLst/>
                        </a:rPr>
                        <a:t>Ülkeleriyle</a:t>
                      </a:r>
                      <a:r>
                        <a:rPr lang="en-US" sz="1200" u="none" strike="noStrike" dirty="0">
                          <a:solidFill>
                            <a:schemeClr val="accent1"/>
                          </a:solidFill>
                          <a:effectLst/>
                        </a:rPr>
                        <a:t> </a:t>
                      </a:r>
                      <a:r>
                        <a:rPr lang="en-US" sz="1200" u="none" strike="noStrike" dirty="0" err="1">
                          <a:solidFill>
                            <a:schemeClr val="accent1"/>
                          </a:solidFill>
                          <a:effectLst/>
                        </a:rPr>
                        <a:t>Hareketlilik</a:t>
                      </a:r>
                      <a:r>
                        <a:rPr lang="en-US" sz="1200" u="none" strike="noStrike" dirty="0">
                          <a:solidFill>
                            <a:schemeClr val="accent1"/>
                          </a:solidFill>
                          <a:effectLst/>
                        </a:rPr>
                        <a:t>, Erasmus+ </a:t>
                      </a:r>
                      <a:r>
                        <a:rPr lang="en-US" sz="1200" u="none" strike="noStrike" dirty="0" err="1">
                          <a:solidFill>
                            <a:schemeClr val="accent1"/>
                          </a:solidFill>
                          <a:effectLst/>
                        </a:rPr>
                        <a:t>Yükseköğretim</a:t>
                      </a:r>
                      <a:r>
                        <a:rPr lang="en-US" sz="1200" u="none" strike="noStrike" dirty="0">
                          <a:solidFill>
                            <a:schemeClr val="accent1"/>
                          </a:solidFill>
                          <a:effectLst/>
                        </a:rPr>
                        <a:t> </a:t>
                      </a:r>
                      <a:r>
                        <a:rPr lang="en-US" sz="1200" u="none" strike="noStrike" dirty="0" err="1">
                          <a:solidFill>
                            <a:schemeClr val="accent1"/>
                          </a:solidFill>
                          <a:effectLst/>
                        </a:rPr>
                        <a:t>Alanında</a:t>
                      </a:r>
                      <a:r>
                        <a:rPr lang="en-US" sz="1200" u="none" strike="noStrike" dirty="0">
                          <a:solidFill>
                            <a:schemeClr val="accent1"/>
                          </a:solidFill>
                          <a:effectLst/>
                        </a:rPr>
                        <a:t> </a:t>
                      </a:r>
                      <a:r>
                        <a:rPr lang="en-US" sz="1200" u="none" strike="noStrike" dirty="0" err="1">
                          <a:solidFill>
                            <a:schemeClr val="accent1"/>
                          </a:solidFill>
                          <a:effectLst/>
                        </a:rPr>
                        <a:t>Ortak</a:t>
                      </a:r>
                      <a:r>
                        <a:rPr lang="en-US" sz="1200" u="none" strike="noStrike" dirty="0">
                          <a:solidFill>
                            <a:schemeClr val="accent1"/>
                          </a:solidFill>
                          <a:effectLst/>
                        </a:rPr>
                        <a:t> </a:t>
                      </a:r>
                      <a:r>
                        <a:rPr lang="en-US" sz="1200" u="none" strike="noStrike" dirty="0" err="1">
                          <a:solidFill>
                            <a:schemeClr val="accent1"/>
                          </a:solidFill>
                          <a:effectLst/>
                        </a:rPr>
                        <a:t>Ülkelerle</a:t>
                      </a:r>
                      <a:r>
                        <a:rPr lang="en-US" sz="1200" u="none" strike="noStrike" dirty="0">
                          <a:solidFill>
                            <a:schemeClr val="accent1"/>
                          </a:solidFill>
                          <a:effectLst/>
                        </a:rPr>
                        <a:t> </a:t>
                      </a:r>
                      <a:r>
                        <a:rPr lang="en-US" sz="1200" u="none" strike="noStrike" dirty="0" err="1">
                          <a:solidFill>
                            <a:schemeClr val="accent1"/>
                          </a:solidFill>
                          <a:effectLst/>
                        </a:rPr>
                        <a:t>Hareketlilik</a:t>
                      </a:r>
                      <a:r>
                        <a:rPr lang="en-US" sz="1200" u="none" strike="noStrike" dirty="0">
                          <a:solidFill>
                            <a:schemeClr val="accent1"/>
                          </a:solidFill>
                          <a:effectLst/>
                        </a:rPr>
                        <a:t> </a:t>
                      </a:r>
                      <a:r>
                        <a:rPr lang="en-US" sz="1200" u="none" strike="noStrike" dirty="0" err="1">
                          <a:solidFill>
                            <a:schemeClr val="accent1"/>
                          </a:solidFill>
                          <a:effectLst/>
                        </a:rPr>
                        <a:t>ve</a:t>
                      </a:r>
                      <a:r>
                        <a:rPr lang="en-US" sz="1200" u="none" strike="noStrike" dirty="0">
                          <a:solidFill>
                            <a:schemeClr val="accent1"/>
                          </a:solidFill>
                          <a:effectLst/>
                        </a:rPr>
                        <a:t> Erasmus+ </a:t>
                      </a:r>
                      <a:r>
                        <a:rPr lang="en-US" sz="1200" u="none" strike="noStrike" dirty="0" err="1">
                          <a:solidFill>
                            <a:schemeClr val="accent1"/>
                          </a:solidFill>
                          <a:effectLst/>
                        </a:rPr>
                        <a:t>Staj</a:t>
                      </a:r>
                      <a:r>
                        <a:rPr lang="en-US" sz="1200" u="none" strike="noStrike" dirty="0">
                          <a:solidFill>
                            <a:schemeClr val="accent1"/>
                          </a:solidFill>
                          <a:effectLst/>
                        </a:rPr>
                        <a:t> </a:t>
                      </a:r>
                      <a:r>
                        <a:rPr lang="en-US" sz="1200" u="none" strike="noStrike" dirty="0" err="1">
                          <a:solidFill>
                            <a:schemeClr val="accent1"/>
                          </a:solidFill>
                          <a:effectLst/>
                        </a:rPr>
                        <a:t>Hareketliliği</a:t>
                      </a:r>
                      <a:br>
                        <a:rPr lang="en-US" sz="1200" u="none" strike="noStrike" dirty="0">
                          <a:solidFill>
                            <a:schemeClr val="accent1"/>
                          </a:solidFill>
                          <a:effectLst/>
                        </a:rPr>
                      </a:br>
                      <a:r>
                        <a:rPr lang="en-US" sz="1200" u="none" strike="noStrike" dirty="0">
                          <a:solidFill>
                            <a:schemeClr val="accent1"/>
                          </a:solidFill>
                          <a:effectLst/>
                        </a:rPr>
                        <a:t>TÜBİTAK: 2218, 2224-B, 2216, 2221, 2232, 2213-B, 2214-A, 2219, 2224-A, 2224-C, 2231, 2232, 2236 </a:t>
                      </a:r>
                      <a:endParaRPr lang="en-US" sz="1200" b="0" i="0" u="none" strike="noStrike" dirty="0">
                        <a:solidFill>
                          <a:schemeClr val="accent1"/>
                        </a:solidFill>
                        <a:effectLst/>
                        <a:latin typeface="Calibri" panose="020F0502020204030204" pitchFamily="34" charset="0"/>
                      </a:endParaRPr>
                    </a:p>
                  </a:txBody>
                  <a:tcPr marL="4399" marR="4399" marT="4399" marB="0" anchor="b"/>
                </a:tc>
                <a:extLst>
                  <a:ext uri="{0D108BD9-81ED-4DB2-BD59-A6C34878D82A}">
                    <a16:rowId xmlns:a16="http://schemas.microsoft.com/office/drawing/2014/main" val="906976402"/>
                  </a:ext>
                </a:extLst>
              </a:tr>
            </a:tbl>
          </a:graphicData>
        </a:graphic>
      </p:graphicFrame>
    </p:spTree>
    <p:extLst>
      <p:ext uri="{BB962C8B-B14F-4D97-AF65-F5344CB8AC3E}">
        <p14:creationId xmlns:p14="http://schemas.microsoft.com/office/powerpoint/2010/main" val="141035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6190E1-FC45-4777-A71B-AAB782F6E640}"/>
              </a:ext>
            </a:extLst>
          </p:cNvPr>
          <p:cNvSpPr>
            <a:spLocks noGrp="1"/>
          </p:cNvSpPr>
          <p:nvPr>
            <p:ph type="title"/>
          </p:nvPr>
        </p:nvSpPr>
        <p:spPr/>
        <p:txBody>
          <a:bodyPr/>
          <a:lstStyle/>
          <a:p>
            <a:r>
              <a:rPr lang="tr-TR" dirty="0"/>
              <a:t>Uluslararası araştırmacılar - TÜBİTAK destek programları</a:t>
            </a:r>
          </a:p>
        </p:txBody>
      </p:sp>
      <p:sp>
        <p:nvSpPr>
          <p:cNvPr id="4" name="Slayt Numarası Yer Tutucusu 3">
            <a:extLst>
              <a:ext uri="{FF2B5EF4-FFF2-40B4-BE49-F238E27FC236}">
                <a16:creationId xmlns:a16="http://schemas.microsoft.com/office/drawing/2014/main" id="{64EE7C1C-8561-4B71-A017-2866D649D893}"/>
              </a:ext>
            </a:extLst>
          </p:cNvPr>
          <p:cNvSpPr>
            <a:spLocks noGrp="1"/>
          </p:cNvSpPr>
          <p:nvPr>
            <p:ph type="sldNum" sz="quarter" idx="12"/>
          </p:nvPr>
        </p:nvSpPr>
        <p:spPr/>
        <p:txBody>
          <a:bodyPr/>
          <a:lstStyle/>
          <a:p>
            <a:fld id="{CF8EA236-263A-8E4B-A919-97FD95326A6F}" type="slidenum">
              <a:rPr lang="tr-TR" smtClean="0"/>
              <a:t>21</a:t>
            </a:fld>
            <a:endParaRPr lang="tr-TR"/>
          </a:p>
        </p:txBody>
      </p:sp>
      <p:sp>
        <p:nvSpPr>
          <p:cNvPr id="13" name="Dikdörtgen: Yuvarlatılmış Köşeler 12">
            <a:extLst>
              <a:ext uri="{FF2B5EF4-FFF2-40B4-BE49-F238E27FC236}">
                <a16:creationId xmlns:a16="http://schemas.microsoft.com/office/drawing/2014/main" id="{618450AC-CC04-48F6-B36C-4CC919399758}"/>
              </a:ext>
            </a:extLst>
          </p:cNvPr>
          <p:cNvSpPr/>
          <p:nvPr/>
        </p:nvSpPr>
        <p:spPr>
          <a:xfrm>
            <a:off x="6096000" y="1920340"/>
            <a:ext cx="368588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600" dirty="0"/>
              <a:t>Hem Yabancı Hem Türk Araştırmacılar</a:t>
            </a:r>
          </a:p>
        </p:txBody>
      </p:sp>
      <p:sp>
        <p:nvSpPr>
          <p:cNvPr id="17" name="Dikdörtgen 16">
            <a:extLst>
              <a:ext uri="{FF2B5EF4-FFF2-40B4-BE49-F238E27FC236}">
                <a16:creationId xmlns:a16="http://schemas.microsoft.com/office/drawing/2014/main" id="{BFC75470-5BEA-45F0-9319-454B842FD24E}"/>
              </a:ext>
            </a:extLst>
          </p:cNvPr>
          <p:cNvSpPr/>
          <p:nvPr/>
        </p:nvSpPr>
        <p:spPr>
          <a:xfrm>
            <a:off x="4838033" y="3064392"/>
            <a:ext cx="33413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2221 Konuk veya Akademik İzinli (</a:t>
            </a:r>
            <a:r>
              <a:rPr lang="tr-TR" dirty="0" err="1"/>
              <a:t>Sabbatical</a:t>
            </a:r>
            <a:r>
              <a:rPr lang="tr-TR" dirty="0"/>
              <a:t>) Bilim İnsanı Destekleme Programı</a:t>
            </a:r>
          </a:p>
        </p:txBody>
      </p:sp>
      <p:sp>
        <p:nvSpPr>
          <p:cNvPr id="18" name="Dikdörtgen 17">
            <a:extLst>
              <a:ext uri="{FF2B5EF4-FFF2-40B4-BE49-F238E27FC236}">
                <a16:creationId xmlns:a16="http://schemas.microsoft.com/office/drawing/2014/main" id="{299BCCD9-733B-4F23-A14F-2999DBA799A8}"/>
              </a:ext>
            </a:extLst>
          </p:cNvPr>
          <p:cNvSpPr/>
          <p:nvPr/>
        </p:nvSpPr>
        <p:spPr>
          <a:xfrm>
            <a:off x="8402310" y="3064392"/>
            <a:ext cx="25880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2232 Uluslararası Araştırmacılar Programı</a:t>
            </a:r>
          </a:p>
          <a:p>
            <a:pPr algn="ctr"/>
            <a:endParaRPr lang="tr-TR" dirty="0"/>
          </a:p>
        </p:txBody>
      </p:sp>
      <p:sp>
        <p:nvSpPr>
          <p:cNvPr id="19" name="Dikdörtgen 18">
            <a:extLst>
              <a:ext uri="{FF2B5EF4-FFF2-40B4-BE49-F238E27FC236}">
                <a16:creationId xmlns:a16="http://schemas.microsoft.com/office/drawing/2014/main" id="{08696286-4D35-40CC-B382-4C3F0E1EAB80}"/>
              </a:ext>
            </a:extLst>
          </p:cNvPr>
          <p:cNvSpPr/>
          <p:nvPr/>
        </p:nvSpPr>
        <p:spPr>
          <a:xfrm>
            <a:off x="6268250" y="4157902"/>
            <a:ext cx="3341379" cy="980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2236 Uluslararası Deneyimli Araştırmacı Dolaşımı Destek Programı</a:t>
            </a:r>
          </a:p>
        </p:txBody>
      </p:sp>
      <p:sp>
        <p:nvSpPr>
          <p:cNvPr id="20" name="Dikdörtgen: Yuvarlatılmış Köşeler 19">
            <a:extLst>
              <a:ext uri="{FF2B5EF4-FFF2-40B4-BE49-F238E27FC236}">
                <a16:creationId xmlns:a16="http://schemas.microsoft.com/office/drawing/2014/main" id="{4A6A084A-0D39-46A4-923A-E90327051827}"/>
              </a:ext>
            </a:extLst>
          </p:cNvPr>
          <p:cNvSpPr/>
          <p:nvPr/>
        </p:nvSpPr>
        <p:spPr>
          <a:xfrm>
            <a:off x="460733" y="1920340"/>
            <a:ext cx="368588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600" dirty="0"/>
              <a:t>Yabancı Araştırmacılar</a:t>
            </a:r>
          </a:p>
        </p:txBody>
      </p:sp>
      <p:sp>
        <p:nvSpPr>
          <p:cNvPr id="21" name="Dikdörtgen 20">
            <a:extLst>
              <a:ext uri="{FF2B5EF4-FFF2-40B4-BE49-F238E27FC236}">
                <a16:creationId xmlns:a16="http://schemas.microsoft.com/office/drawing/2014/main" id="{BCBE64A9-1E5A-49B4-BF1B-DBACC47520CB}"/>
              </a:ext>
            </a:extLst>
          </p:cNvPr>
          <p:cNvSpPr/>
          <p:nvPr/>
        </p:nvSpPr>
        <p:spPr>
          <a:xfrm>
            <a:off x="763686" y="3064392"/>
            <a:ext cx="3026005" cy="109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BİDEB 2216 Uluslararası Araştırmacılar İçin Araştırma Burs Programı</a:t>
            </a:r>
          </a:p>
        </p:txBody>
      </p:sp>
      <p:pic>
        <p:nvPicPr>
          <p:cNvPr id="22" name="Resim 21">
            <a:extLst>
              <a:ext uri="{FF2B5EF4-FFF2-40B4-BE49-F238E27FC236}">
                <a16:creationId xmlns:a16="http://schemas.microsoft.com/office/drawing/2014/main" id="{41A819AE-5381-4650-865E-A2EA3F987939}"/>
              </a:ext>
            </a:extLst>
          </p:cNvPr>
          <p:cNvPicPr>
            <a:picLocks noChangeAspect="1"/>
          </p:cNvPicPr>
          <p:nvPr/>
        </p:nvPicPr>
        <p:blipFill>
          <a:blip r:embed="rId3"/>
          <a:stretch>
            <a:fillRect/>
          </a:stretch>
        </p:blipFill>
        <p:spPr>
          <a:xfrm>
            <a:off x="11199255" y="4501660"/>
            <a:ext cx="786805" cy="1049073"/>
          </a:xfrm>
          <a:prstGeom prst="rect">
            <a:avLst/>
          </a:prstGeom>
        </p:spPr>
      </p:pic>
    </p:spTree>
    <p:extLst>
      <p:ext uri="{BB962C8B-B14F-4D97-AF65-F5344CB8AC3E}">
        <p14:creationId xmlns:p14="http://schemas.microsoft.com/office/powerpoint/2010/main" val="1080147302"/>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68DEE-4EF6-4B84-ADB4-612ACC3AC6B0}"/>
              </a:ext>
            </a:extLst>
          </p:cNvPr>
          <p:cNvSpPr>
            <a:spLocks noGrp="1"/>
          </p:cNvSpPr>
          <p:nvPr>
            <p:ph type="title"/>
          </p:nvPr>
        </p:nvSpPr>
        <p:spPr/>
        <p:txBody>
          <a:bodyPr/>
          <a:lstStyle/>
          <a:p>
            <a:r>
              <a:rPr lang="tr-TR" dirty="0"/>
              <a:t>Lisans Öğrencisi Katılımlı Araştırma Projeleri (LÖKAP)</a:t>
            </a:r>
          </a:p>
        </p:txBody>
      </p:sp>
      <p:sp>
        <p:nvSpPr>
          <p:cNvPr id="3" name="İçerik Yer Tutucusu 2">
            <a:extLst>
              <a:ext uri="{FF2B5EF4-FFF2-40B4-BE49-F238E27FC236}">
                <a16:creationId xmlns:a16="http://schemas.microsoft.com/office/drawing/2014/main" id="{6CC48DDC-C1C7-4C72-BC59-1D36923E2FCE}"/>
              </a:ext>
            </a:extLst>
          </p:cNvPr>
          <p:cNvSpPr>
            <a:spLocks noGrp="1"/>
          </p:cNvSpPr>
          <p:nvPr>
            <p:ph idx="1"/>
          </p:nvPr>
        </p:nvSpPr>
        <p:spPr>
          <a:xfrm>
            <a:off x="838200" y="2190750"/>
            <a:ext cx="10515600" cy="3168406"/>
          </a:xfrm>
        </p:spPr>
        <p:txBody>
          <a:bodyPr/>
          <a:lstStyle/>
          <a:p>
            <a:r>
              <a:rPr lang="tr-TR" dirty="0"/>
              <a:t>Araştırma projesi niteliğinde olmalıdır.</a:t>
            </a:r>
          </a:p>
          <a:p>
            <a:r>
              <a:rPr lang="tr-TR" dirty="0"/>
              <a:t>En fazla 4 lisans öğrencisi araştırmacı olarak görev alabilir.</a:t>
            </a:r>
          </a:p>
          <a:p>
            <a:r>
              <a:rPr lang="tr-TR" dirty="0"/>
              <a:t>Öğrencilerin eğitimlerinin normal süresinin son iki yılında bulunmaları (Tıp Fakültesi öğrencileri için 3. ve 4. Sınıf ) ve en az 2.5 not ortalamasına sahip olmaları zorunludur.</a:t>
            </a:r>
          </a:p>
          <a:p>
            <a:r>
              <a:rPr lang="tr-TR" dirty="0"/>
              <a:t>Proje süresi en az 6 ay, en fazla 12 ay aralığında olmalıdır.</a:t>
            </a:r>
          </a:p>
          <a:p>
            <a:endParaRPr lang="tr-TR" dirty="0"/>
          </a:p>
        </p:txBody>
      </p:sp>
      <p:sp>
        <p:nvSpPr>
          <p:cNvPr id="4" name="Slayt Numarası Yer Tutucusu 3">
            <a:extLst>
              <a:ext uri="{FF2B5EF4-FFF2-40B4-BE49-F238E27FC236}">
                <a16:creationId xmlns:a16="http://schemas.microsoft.com/office/drawing/2014/main" id="{A1F0154D-4498-4FDD-8792-D096BA265657}"/>
              </a:ext>
            </a:extLst>
          </p:cNvPr>
          <p:cNvSpPr>
            <a:spLocks noGrp="1"/>
          </p:cNvSpPr>
          <p:nvPr>
            <p:ph type="sldNum" sz="quarter" idx="12"/>
          </p:nvPr>
        </p:nvSpPr>
        <p:spPr/>
        <p:txBody>
          <a:bodyPr/>
          <a:lstStyle/>
          <a:p>
            <a:fld id="{CF8EA236-263A-8E4B-A919-97FD95326A6F}" type="slidenum">
              <a:rPr lang="tr-TR" smtClean="0"/>
              <a:t>22</a:t>
            </a:fld>
            <a:endParaRPr lang="tr-TR"/>
          </a:p>
        </p:txBody>
      </p:sp>
    </p:spTree>
    <p:extLst>
      <p:ext uri="{BB962C8B-B14F-4D97-AF65-F5344CB8AC3E}">
        <p14:creationId xmlns:p14="http://schemas.microsoft.com/office/powerpoint/2010/main" val="148821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334CFA-CD6D-4543-9C43-D989B506E6C5}"/>
              </a:ext>
            </a:extLst>
          </p:cNvPr>
          <p:cNvSpPr>
            <a:spLocks noGrp="1"/>
          </p:cNvSpPr>
          <p:nvPr>
            <p:ph type="title"/>
          </p:nvPr>
        </p:nvSpPr>
        <p:spPr/>
        <p:txBody>
          <a:bodyPr/>
          <a:lstStyle/>
          <a:p>
            <a:r>
              <a:rPr lang="tr-TR" dirty="0"/>
              <a:t>Lisans Öğrencisi Katılımlı Araştırma Projeleri (LÖKAP)</a:t>
            </a:r>
          </a:p>
        </p:txBody>
      </p:sp>
      <p:sp>
        <p:nvSpPr>
          <p:cNvPr id="3" name="İçerik Yer Tutucusu 2">
            <a:extLst>
              <a:ext uri="{FF2B5EF4-FFF2-40B4-BE49-F238E27FC236}">
                <a16:creationId xmlns:a16="http://schemas.microsoft.com/office/drawing/2014/main" id="{41C4BCBB-8723-4BF9-9AF4-AEC9FE53A09E}"/>
              </a:ext>
            </a:extLst>
          </p:cNvPr>
          <p:cNvSpPr>
            <a:spLocks noGrp="1"/>
          </p:cNvSpPr>
          <p:nvPr>
            <p:ph idx="1"/>
          </p:nvPr>
        </p:nvSpPr>
        <p:spPr>
          <a:xfrm>
            <a:off x="838200" y="2001837"/>
            <a:ext cx="10515600" cy="4351338"/>
          </a:xfrm>
        </p:spPr>
        <p:txBody>
          <a:bodyPr/>
          <a:lstStyle/>
          <a:p>
            <a:r>
              <a:rPr lang="tr-TR" dirty="0"/>
              <a:t>Bütçe Destek Limiti: 25.000₺</a:t>
            </a:r>
          </a:p>
          <a:p>
            <a:r>
              <a:rPr lang="en-US" dirty="0"/>
              <a:t>Bu </a:t>
            </a:r>
            <a:r>
              <a:rPr lang="en-US" dirty="0" err="1"/>
              <a:t>projeler</a:t>
            </a:r>
            <a:r>
              <a:rPr lang="en-US" dirty="0"/>
              <a:t> </a:t>
            </a:r>
            <a:r>
              <a:rPr lang="en-US" dirty="0" err="1"/>
              <a:t>kapsamında</a:t>
            </a:r>
            <a:r>
              <a:rPr lang="en-US" dirty="0"/>
              <a:t> </a:t>
            </a:r>
            <a:r>
              <a:rPr lang="en-US" dirty="0" err="1"/>
              <a:t>araştırmanın</a:t>
            </a:r>
            <a:r>
              <a:rPr lang="en-US" dirty="0"/>
              <a:t> </a:t>
            </a:r>
            <a:r>
              <a:rPr lang="en-US" dirty="0" err="1"/>
              <a:t>yürütülebilmesi</a:t>
            </a:r>
            <a:r>
              <a:rPr lang="en-US" dirty="0"/>
              <a:t> </a:t>
            </a:r>
            <a:r>
              <a:rPr lang="en-US" dirty="0" err="1"/>
              <a:t>için</a:t>
            </a:r>
            <a:r>
              <a:rPr lang="en-US" dirty="0"/>
              <a:t> </a:t>
            </a:r>
            <a:r>
              <a:rPr lang="en-US" dirty="0" err="1"/>
              <a:t>ihtiyaç</a:t>
            </a:r>
            <a:r>
              <a:rPr lang="en-US" dirty="0"/>
              <a:t> </a:t>
            </a:r>
            <a:r>
              <a:rPr lang="en-US" dirty="0" err="1"/>
              <a:t>duyulan</a:t>
            </a:r>
            <a:r>
              <a:rPr lang="en-US" dirty="0"/>
              <a:t> </a:t>
            </a:r>
            <a:r>
              <a:rPr lang="en-US" dirty="0" err="1"/>
              <a:t>sarf</a:t>
            </a:r>
            <a:r>
              <a:rPr lang="en-US" dirty="0"/>
              <a:t> </a:t>
            </a:r>
            <a:r>
              <a:rPr lang="en-US" dirty="0" err="1"/>
              <a:t>malzemesi</a:t>
            </a:r>
            <a:r>
              <a:rPr lang="en-US" dirty="0"/>
              <a:t>, </a:t>
            </a:r>
            <a:r>
              <a:rPr lang="en-US" dirty="0" err="1"/>
              <a:t>alet</a:t>
            </a:r>
            <a:r>
              <a:rPr lang="en-US" dirty="0"/>
              <a:t>, </a:t>
            </a:r>
            <a:r>
              <a:rPr lang="en-US" dirty="0" err="1"/>
              <a:t>teçhizat</a:t>
            </a:r>
            <a:r>
              <a:rPr lang="en-US" dirty="0"/>
              <a:t> </a:t>
            </a:r>
            <a:r>
              <a:rPr lang="en-US" dirty="0" err="1"/>
              <a:t>ve</a:t>
            </a:r>
            <a:r>
              <a:rPr lang="en-US" dirty="0"/>
              <a:t> </a:t>
            </a:r>
            <a:r>
              <a:rPr lang="en-US" dirty="0" err="1"/>
              <a:t>hizmet</a:t>
            </a:r>
            <a:r>
              <a:rPr lang="en-US" dirty="0"/>
              <a:t> </a:t>
            </a:r>
            <a:r>
              <a:rPr lang="en-US" dirty="0" err="1"/>
              <a:t>alımına</a:t>
            </a:r>
            <a:r>
              <a:rPr lang="en-US" dirty="0"/>
              <a:t> </a:t>
            </a:r>
            <a:r>
              <a:rPr lang="en-US" dirty="0" err="1"/>
              <a:t>yönelik</a:t>
            </a:r>
            <a:r>
              <a:rPr lang="en-US" dirty="0"/>
              <a:t> </a:t>
            </a:r>
            <a:r>
              <a:rPr lang="en-US" dirty="0" err="1"/>
              <a:t>giderler</a:t>
            </a:r>
            <a:r>
              <a:rPr lang="en-US" dirty="0"/>
              <a:t> </a:t>
            </a:r>
            <a:r>
              <a:rPr lang="en-US" dirty="0" err="1"/>
              <a:t>için</a:t>
            </a:r>
            <a:r>
              <a:rPr lang="en-US" dirty="0"/>
              <a:t> </a:t>
            </a:r>
            <a:r>
              <a:rPr lang="en-US" dirty="0" err="1"/>
              <a:t>mali</a:t>
            </a:r>
            <a:r>
              <a:rPr lang="en-US" dirty="0"/>
              <a:t> </a:t>
            </a:r>
            <a:r>
              <a:rPr lang="en-US" dirty="0" err="1"/>
              <a:t>destek</a:t>
            </a:r>
            <a:r>
              <a:rPr lang="en-US" dirty="0"/>
              <a:t> </a:t>
            </a:r>
            <a:r>
              <a:rPr lang="en-US" dirty="0" err="1"/>
              <a:t>sağlanır</a:t>
            </a:r>
            <a:r>
              <a:rPr lang="en-US" dirty="0"/>
              <a:t>. </a:t>
            </a:r>
            <a:endParaRPr lang="tr-TR" dirty="0"/>
          </a:p>
          <a:p>
            <a:r>
              <a:rPr lang="en-US" dirty="0"/>
              <a:t>Bu </a:t>
            </a:r>
            <a:r>
              <a:rPr lang="en-US" dirty="0" err="1"/>
              <a:t>kapsamda</a:t>
            </a:r>
            <a:r>
              <a:rPr lang="en-US" dirty="0"/>
              <a:t>, </a:t>
            </a:r>
            <a:r>
              <a:rPr lang="en-US" dirty="0" err="1"/>
              <a:t>bilgisayar</a:t>
            </a:r>
            <a:r>
              <a:rPr lang="en-US" dirty="0"/>
              <a:t>, tablet </a:t>
            </a:r>
            <a:r>
              <a:rPr lang="en-US" dirty="0" err="1"/>
              <a:t>bilgisayar</a:t>
            </a:r>
            <a:r>
              <a:rPr lang="en-US" dirty="0"/>
              <a:t>, </a:t>
            </a:r>
            <a:r>
              <a:rPr lang="en-US" dirty="0" err="1"/>
              <a:t>yazıcı</a:t>
            </a:r>
            <a:r>
              <a:rPr lang="en-US" dirty="0"/>
              <a:t> </a:t>
            </a:r>
            <a:r>
              <a:rPr lang="en-US" dirty="0" err="1"/>
              <a:t>ve</a:t>
            </a:r>
            <a:r>
              <a:rPr lang="en-US" dirty="0"/>
              <a:t> </a:t>
            </a:r>
            <a:r>
              <a:rPr lang="en-US" dirty="0" err="1"/>
              <a:t>sempozyum</a:t>
            </a:r>
            <a:r>
              <a:rPr lang="en-US" dirty="0"/>
              <a:t> </a:t>
            </a:r>
            <a:r>
              <a:rPr lang="en-US" dirty="0" err="1"/>
              <a:t>katılımı</a:t>
            </a:r>
            <a:r>
              <a:rPr lang="en-US" dirty="0"/>
              <a:t> </a:t>
            </a:r>
            <a:r>
              <a:rPr lang="en-US" dirty="0" err="1"/>
              <a:t>gibi</a:t>
            </a:r>
            <a:r>
              <a:rPr lang="en-US" dirty="0"/>
              <a:t> </a:t>
            </a:r>
            <a:r>
              <a:rPr lang="en-US" dirty="0" err="1"/>
              <a:t>giderler</a:t>
            </a:r>
            <a:r>
              <a:rPr lang="en-US" dirty="0"/>
              <a:t> </a:t>
            </a:r>
            <a:r>
              <a:rPr lang="en-US" dirty="0" err="1"/>
              <a:t>için</a:t>
            </a:r>
            <a:r>
              <a:rPr lang="en-US" dirty="0"/>
              <a:t> </a:t>
            </a:r>
            <a:r>
              <a:rPr lang="en-US" dirty="0" err="1"/>
              <a:t>mali</a:t>
            </a:r>
            <a:r>
              <a:rPr lang="en-US" dirty="0"/>
              <a:t> </a:t>
            </a:r>
            <a:r>
              <a:rPr lang="en-US" dirty="0" err="1"/>
              <a:t>destek</a:t>
            </a:r>
            <a:r>
              <a:rPr lang="en-US" dirty="0"/>
              <a:t> </a:t>
            </a:r>
            <a:r>
              <a:rPr lang="en-US" dirty="0" err="1"/>
              <a:t>sağlanmaz</a:t>
            </a:r>
            <a:r>
              <a:rPr lang="en-US" dirty="0"/>
              <a:t>.</a:t>
            </a:r>
            <a:endParaRPr lang="tr-TR" dirty="0"/>
          </a:p>
          <a:p>
            <a:endParaRPr lang="tr-TR" dirty="0"/>
          </a:p>
        </p:txBody>
      </p:sp>
      <p:sp>
        <p:nvSpPr>
          <p:cNvPr id="4" name="Slayt Numarası Yer Tutucusu 3">
            <a:extLst>
              <a:ext uri="{FF2B5EF4-FFF2-40B4-BE49-F238E27FC236}">
                <a16:creationId xmlns:a16="http://schemas.microsoft.com/office/drawing/2014/main" id="{E156A9F0-CC8B-4B85-BA09-E2073550B39A}"/>
              </a:ext>
            </a:extLst>
          </p:cNvPr>
          <p:cNvSpPr>
            <a:spLocks noGrp="1"/>
          </p:cNvSpPr>
          <p:nvPr>
            <p:ph type="sldNum" sz="quarter" idx="12"/>
          </p:nvPr>
        </p:nvSpPr>
        <p:spPr/>
        <p:txBody>
          <a:bodyPr/>
          <a:lstStyle/>
          <a:p>
            <a:fld id="{CF8EA236-263A-8E4B-A919-97FD95326A6F}" type="slidenum">
              <a:rPr lang="tr-TR" smtClean="0"/>
              <a:t>23</a:t>
            </a:fld>
            <a:endParaRPr lang="tr-TR"/>
          </a:p>
        </p:txBody>
      </p:sp>
    </p:spTree>
    <p:extLst>
      <p:ext uri="{BB962C8B-B14F-4D97-AF65-F5344CB8AC3E}">
        <p14:creationId xmlns:p14="http://schemas.microsoft.com/office/powerpoint/2010/main" val="553207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ED90-58EE-F0D1-BE00-25B54A9AFF2F}"/>
              </a:ext>
            </a:extLst>
          </p:cNvPr>
          <p:cNvSpPr>
            <a:spLocks noGrp="1"/>
          </p:cNvSpPr>
          <p:nvPr>
            <p:ph type="title"/>
          </p:nvPr>
        </p:nvSpPr>
        <p:spPr/>
        <p:txBody>
          <a:bodyPr/>
          <a:lstStyle/>
          <a:p>
            <a:r>
              <a:rPr lang="tr-TR" dirty="0"/>
              <a:t>Sosyal Sorumluluk Projeleri</a:t>
            </a:r>
            <a:endParaRPr lang="en-US" dirty="0"/>
          </a:p>
        </p:txBody>
      </p:sp>
      <p:sp>
        <p:nvSpPr>
          <p:cNvPr id="3" name="Content Placeholder 2">
            <a:extLst>
              <a:ext uri="{FF2B5EF4-FFF2-40B4-BE49-F238E27FC236}">
                <a16:creationId xmlns:a16="http://schemas.microsoft.com/office/drawing/2014/main" id="{0CF5AAB4-9322-4748-EF5E-55FFA6804DD9}"/>
              </a:ext>
            </a:extLst>
          </p:cNvPr>
          <p:cNvSpPr>
            <a:spLocks noGrp="1"/>
          </p:cNvSpPr>
          <p:nvPr>
            <p:ph idx="1"/>
          </p:nvPr>
        </p:nvSpPr>
        <p:spPr/>
        <p:txBody>
          <a:bodyPr/>
          <a:lstStyle/>
          <a:p>
            <a:r>
              <a:rPr lang="tr-TR" dirty="0"/>
              <a:t>Düzenli olarak yapılan,</a:t>
            </a:r>
          </a:p>
          <a:p>
            <a:r>
              <a:rPr lang="tr-TR" dirty="0"/>
              <a:t>Toplumsal katkı düzeyi yüksek projeler</a:t>
            </a:r>
          </a:p>
          <a:p>
            <a:endParaRPr lang="tr-TR" dirty="0"/>
          </a:p>
          <a:p>
            <a:r>
              <a:rPr lang="tr-TR" dirty="0"/>
              <a:t>Veri girişleri:</a:t>
            </a:r>
          </a:p>
          <a:p>
            <a:pPr marL="0" indent="0">
              <a:buNone/>
            </a:pPr>
            <a:r>
              <a:rPr lang="tr-TR" dirty="0">
                <a:solidFill>
                  <a:srgbClr val="FF0000"/>
                </a:solidFill>
              </a:rPr>
              <a:t>    https://sosyalsorumluluk.deu.edu.tr</a:t>
            </a:r>
          </a:p>
          <a:p>
            <a:endParaRPr lang="en-US" dirty="0"/>
          </a:p>
        </p:txBody>
      </p:sp>
      <p:sp>
        <p:nvSpPr>
          <p:cNvPr id="4" name="Slide Number Placeholder 3">
            <a:extLst>
              <a:ext uri="{FF2B5EF4-FFF2-40B4-BE49-F238E27FC236}">
                <a16:creationId xmlns:a16="http://schemas.microsoft.com/office/drawing/2014/main" id="{3F5C60C0-2BD8-F337-CEA0-C1F87CFF3D2A}"/>
              </a:ext>
            </a:extLst>
          </p:cNvPr>
          <p:cNvSpPr>
            <a:spLocks noGrp="1"/>
          </p:cNvSpPr>
          <p:nvPr>
            <p:ph type="sldNum" sz="quarter" idx="12"/>
          </p:nvPr>
        </p:nvSpPr>
        <p:spPr/>
        <p:txBody>
          <a:bodyPr/>
          <a:lstStyle/>
          <a:p>
            <a:fld id="{CF8EA236-263A-8E4B-A919-97FD95326A6F}" type="slidenum">
              <a:rPr lang="tr-TR" smtClean="0"/>
              <a:t>24</a:t>
            </a:fld>
            <a:endParaRPr lang="tr-TR"/>
          </a:p>
        </p:txBody>
      </p:sp>
    </p:spTree>
    <p:extLst>
      <p:ext uri="{BB962C8B-B14F-4D97-AF65-F5344CB8AC3E}">
        <p14:creationId xmlns:p14="http://schemas.microsoft.com/office/powerpoint/2010/main" val="375737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A440A6-FEAF-4E6A-B42B-9B09664E2052}"/>
              </a:ext>
            </a:extLst>
          </p:cNvPr>
          <p:cNvSpPr>
            <a:spLocks noGrp="1"/>
          </p:cNvSpPr>
          <p:nvPr>
            <p:ph type="title"/>
          </p:nvPr>
        </p:nvSpPr>
        <p:spPr/>
        <p:txBody>
          <a:bodyPr/>
          <a:lstStyle/>
          <a:p>
            <a:r>
              <a:rPr lang="tr-TR" dirty="0"/>
              <a:t>Sosyal Girişimcilik Projeleri</a:t>
            </a:r>
          </a:p>
        </p:txBody>
      </p:sp>
      <p:sp>
        <p:nvSpPr>
          <p:cNvPr id="3" name="İçerik Yer Tutucusu 2">
            <a:extLst>
              <a:ext uri="{FF2B5EF4-FFF2-40B4-BE49-F238E27FC236}">
                <a16:creationId xmlns:a16="http://schemas.microsoft.com/office/drawing/2014/main" id="{88971EE1-35E5-4F51-888C-4045C4058FC4}"/>
              </a:ext>
            </a:extLst>
          </p:cNvPr>
          <p:cNvSpPr>
            <a:spLocks noGrp="1"/>
          </p:cNvSpPr>
          <p:nvPr>
            <p:ph idx="1"/>
          </p:nvPr>
        </p:nvSpPr>
        <p:spPr/>
        <p:txBody>
          <a:bodyPr/>
          <a:lstStyle/>
          <a:p>
            <a:r>
              <a:rPr lang="tr-TR" dirty="0"/>
              <a:t>Sosyal Girişimcilik; öncelikli amacı sosyal ve çevresel etki yaratmak olan ticari faaliyetler yoluyla sürdürebilir bir gelir modeline sahip girişimcilik faaliyetleridir. </a:t>
            </a:r>
          </a:p>
          <a:p>
            <a:r>
              <a:rPr lang="tr-TR" dirty="0"/>
              <a:t>Üniversitemizin Sosyal Bilimler alanındaki güçlü potansiyelini ortaya çıkartacak inovatif Sosyal Girişimcilik projeleri desteklenmektedir. </a:t>
            </a:r>
          </a:p>
          <a:p>
            <a:r>
              <a:rPr lang="tr-TR" dirty="0"/>
              <a:t>DEPARK</a:t>
            </a:r>
          </a:p>
          <a:p>
            <a:r>
              <a:rPr lang="tr-TR" dirty="0"/>
              <a:t>Bilgi için : 0232 412 80 54  / 0232412 80 00</a:t>
            </a:r>
          </a:p>
        </p:txBody>
      </p:sp>
      <p:sp>
        <p:nvSpPr>
          <p:cNvPr id="4" name="Slayt Numarası Yer Tutucusu 3">
            <a:extLst>
              <a:ext uri="{FF2B5EF4-FFF2-40B4-BE49-F238E27FC236}">
                <a16:creationId xmlns:a16="http://schemas.microsoft.com/office/drawing/2014/main" id="{62D098AE-A241-4926-869C-639FBD02EE52}"/>
              </a:ext>
            </a:extLst>
          </p:cNvPr>
          <p:cNvSpPr>
            <a:spLocks noGrp="1"/>
          </p:cNvSpPr>
          <p:nvPr>
            <p:ph type="sldNum" sz="quarter" idx="12"/>
          </p:nvPr>
        </p:nvSpPr>
        <p:spPr/>
        <p:txBody>
          <a:bodyPr/>
          <a:lstStyle/>
          <a:p>
            <a:fld id="{CF8EA236-263A-8E4B-A919-97FD95326A6F}" type="slidenum">
              <a:rPr lang="tr-TR" smtClean="0"/>
              <a:t>25</a:t>
            </a:fld>
            <a:endParaRPr lang="tr-TR"/>
          </a:p>
        </p:txBody>
      </p:sp>
    </p:spTree>
    <p:extLst>
      <p:ext uri="{BB962C8B-B14F-4D97-AF65-F5344CB8AC3E}">
        <p14:creationId xmlns:p14="http://schemas.microsoft.com/office/powerpoint/2010/main" val="2566192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3"/>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430" name="Google Shape;430;p23"/>
          <p:cNvSpPr/>
          <p:nvPr/>
        </p:nvSpPr>
        <p:spPr>
          <a:xfrm>
            <a:off x="732903" y="1225689"/>
            <a:ext cx="10830101" cy="830997"/>
          </a:xfrm>
          <a:prstGeom prst="rect">
            <a:avLst/>
          </a:prstGeom>
          <a:noFill/>
          <a:ln>
            <a:noFill/>
          </a:ln>
        </p:spPr>
        <p:txBody>
          <a:bodyPr spcFirstLastPara="1" wrap="square" lIns="91425" tIns="45700" rIns="91425" bIns="45700" anchor="t" anchorCtr="0">
            <a:spAutoFit/>
          </a:bodyPr>
          <a:lstStyle/>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31" name="Google Shape;431;p23"/>
          <p:cNvSpPr txBox="1"/>
          <p:nvPr/>
        </p:nvSpPr>
        <p:spPr>
          <a:xfrm>
            <a:off x="1554480" y="1126751"/>
            <a:ext cx="8528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432" name="Google Shape;432;p23"/>
          <p:cNvSpPr txBox="1"/>
          <p:nvPr/>
        </p:nvSpPr>
        <p:spPr>
          <a:xfrm>
            <a:off x="1159624" y="2791427"/>
            <a:ext cx="931856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tr-TR" sz="36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grpSp>
        <p:nvGrpSpPr>
          <p:cNvPr id="433" name="Google Shape;433;p23"/>
          <p:cNvGrpSpPr/>
          <p:nvPr/>
        </p:nvGrpSpPr>
        <p:grpSpPr>
          <a:xfrm>
            <a:off x="3642371" y="1296426"/>
            <a:ext cx="4787200" cy="741519"/>
            <a:chOff x="3761707" y="1818598"/>
            <a:chExt cx="2593429" cy="1556057"/>
          </a:xfrm>
        </p:grpSpPr>
        <p:sp>
          <p:nvSpPr>
            <p:cNvPr id="434" name="Google Shape;434;p23"/>
            <p:cNvSpPr/>
            <p:nvPr/>
          </p:nvSpPr>
          <p:spPr>
            <a:xfrm>
              <a:off x="3761707" y="1818598"/>
              <a:ext cx="2593429" cy="1556057"/>
            </a:xfrm>
            <a:prstGeom prst="rect">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3"/>
            <p:cNvSpPr txBox="1"/>
            <p:nvPr/>
          </p:nvSpPr>
          <p:spPr>
            <a:xfrm>
              <a:off x="3761707" y="1818598"/>
              <a:ext cx="2593429" cy="155605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tr-TR" sz="2000" b="1" i="0" u="none" strike="noStrike" cap="none">
                  <a:solidFill>
                    <a:schemeClr val="lt1"/>
                  </a:solidFill>
                  <a:latin typeface="Calibri"/>
                  <a:ea typeface="Calibri"/>
                  <a:cs typeface="Calibri"/>
                  <a:sym typeface="Calibri"/>
                </a:rPr>
                <a:t>Crowdhelix</a:t>
              </a:r>
              <a:endParaRPr sz="2000" b="1" i="0" u="none" strike="noStrike" cap="none">
                <a:solidFill>
                  <a:schemeClr val="lt1"/>
                </a:solidFill>
                <a:latin typeface="Calibri"/>
                <a:ea typeface="Calibri"/>
                <a:cs typeface="Calibri"/>
                <a:sym typeface="Calibri"/>
              </a:endParaRPr>
            </a:p>
          </p:txBody>
        </p:sp>
      </p:grpSp>
      <p:sp>
        <p:nvSpPr>
          <p:cNvPr id="436" name="Google Shape;436;p23"/>
          <p:cNvSpPr/>
          <p:nvPr/>
        </p:nvSpPr>
        <p:spPr>
          <a:xfrm>
            <a:off x="1023093" y="2745927"/>
            <a:ext cx="2067056" cy="129133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7" name="Google Shape;437;p23"/>
          <p:cNvPicPr preferRelativeResize="0"/>
          <p:nvPr/>
        </p:nvPicPr>
        <p:blipFill rotWithShape="1">
          <a:blip r:embed="rId5">
            <a:alphaModFix/>
          </a:blip>
          <a:srcRect/>
          <a:stretch/>
        </p:blipFill>
        <p:spPr>
          <a:xfrm>
            <a:off x="3399691" y="2745927"/>
            <a:ext cx="3116522" cy="1322931"/>
          </a:xfrm>
          <a:prstGeom prst="rect">
            <a:avLst/>
          </a:prstGeom>
          <a:noFill/>
          <a:ln>
            <a:noFill/>
          </a:ln>
        </p:spPr>
      </p:pic>
      <p:sp>
        <p:nvSpPr>
          <p:cNvPr id="438" name="Google Shape;438;p23"/>
          <p:cNvSpPr/>
          <p:nvPr/>
        </p:nvSpPr>
        <p:spPr>
          <a:xfrm>
            <a:off x="929308" y="4503058"/>
            <a:ext cx="609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02CBD3"/>
                </a:solidFill>
                <a:latin typeface="Open Sans"/>
                <a:ea typeface="Open Sans"/>
                <a:cs typeface="Open Sans"/>
                <a:sym typeface="Open Sans"/>
              </a:rPr>
              <a:t>Üniversite, sanayi kuruluşları ve çeşitli araştırma kurumlarının yer aldığı, H2020 Programı kapsamında işbirliği imkanları sunan bir platformdur.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2CBD3"/>
              </a:solidFill>
              <a:latin typeface="Open Sans"/>
              <a:ea typeface="Open Sans"/>
              <a:cs typeface="Open Sans"/>
              <a:sym typeface="Open Sans"/>
            </a:endParaRPr>
          </a:p>
        </p:txBody>
      </p:sp>
      <p:pic>
        <p:nvPicPr>
          <p:cNvPr id="439" name="Google Shape;439;p23"/>
          <p:cNvPicPr preferRelativeResize="0"/>
          <p:nvPr/>
        </p:nvPicPr>
        <p:blipFill rotWithShape="1">
          <a:blip r:embed="rId6">
            <a:alphaModFix/>
          </a:blip>
          <a:srcRect/>
          <a:stretch/>
        </p:blipFill>
        <p:spPr>
          <a:xfrm>
            <a:off x="7025308" y="2600338"/>
            <a:ext cx="4145694" cy="36576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500"/>
                                        <p:tgtEl>
                                          <p:spTgt spid="436"/>
                                        </p:tgtEl>
                                      </p:cBhvr>
                                    </p:animEffect>
                                  </p:childTnLst>
                                </p:cTn>
                              </p:par>
                              <p:par>
                                <p:cTn id="13" presetID="10" presetClass="entr" presetSubtype="0" fill="hold" nodeType="withEffect">
                                  <p:stCondLst>
                                    <p:cond delay="0"/>
                                  </p:stCondLst>
                                  <p:childTnLst>
                                    <p:set>
                                      <p:cBhvr>
                                        <p:cTn id="14" dur="1" fill="hold">
                                          <p:stCondLst>
                                            <p:cond delay="0"/>
                                          </p:stCondLst>
                                        </p:cTn>
                                        <p:tgtEl>
                                          <p:spTgt spid="437"/>
                                        </p:tgtEl>
                                        <p:attrNameLst>
                                          <p:attrName>style.visibility</p:attrName>
                                        </p:attrNameLst>
                                      </p:cBhvr>
                                      <p:to>
                                        <p:strVal val="visible"/>
                                      </p:to>
                                    </p:set>
                                    <p:animEffect transition="in" filter="fade">
                                      <p:cBhvr>
                                        <p:cTn id="15" dur="500"/>
                                        <p:tgtEl>
                                          <p:spTgt spid="437"/>
                                        </p:tgtEl>
                                      </p:cBhvr>
                                    </p:animEffect>
                                  </p:childTnLst>
                                </p:cTn>
                              </p:par>
                              <p:par>
                                <p:cTn id="16" presetID="10" presetClass="entr" presetSubtype="0" fill="hold" nodeType="withEffect">
                                  <p:stCondLst>
                                    <p:cond delay="0"/>
                                  </p:stCondLst>
                                  <p:childTnLst>
                                    <p:set>
                                      <p:cBhvr>
                                        <p:cTn id="17" dur="1" fill="hold">
                                          <p:stCondLst>
                                            <p:cond delay="0"/>
                                          </p:stCondLst>
                                        </p:cTn>
                                        <p:tgtEl>
                                          <p:spTgt spid="439"/>
                                        </p:tgtEl>
                                        <p:attrNameLst>
                                          <p:attrName>style.visibility</p:attrName>
                                        </p:attrNameLst>
                                      </p:cBhvr>
                                      <p:to>
                                        <p:strVal val="visible"/>
                                      </p:to>
                                    </p:set>
                                    <p:animEffect transition="in" filter="fade">
                                      <p:cBhvr>
                                        <p:cTn id="18" dur="500"/>
                                        <p:tgtEl>
                                          <p:spTgt spid="439"/>
                                        </p:tgtEl>
                                      </p:cBhvr>
                                    </p:animEffect>
                                  </p:childTnLst>
                                </p:cTn>
                              </p:par>
                              <p:par>
                                <p:cTn id="19" presetID="10" presetClass="entr" presetSubtype="0" fill="hold" nodeType="withEffect">
                                  <p:stCondLst>
                                    <p:cond delay="0"/>
                                  </p:stCondLst>
                                  <p:childTnLst>
                                    <p:set>
                                      <p:cBhvr>
                                        <p:cTn id="20" dur="1" fill="hold">
                                          <p:stCondLst>
                                            <p:cond delay="0"/>
                                          </p:stCondLst>
                                        </p:cTn>
                                        <p:tgtEl>
                                          <p:spTgt spid="438"/>
                                        </p:tgtEl>
                                        <p:attrNameLst>
                                          <p:attrName>style.visibility</p:attrName>
                                        </p:attrNameLst>
                                      </p:cBhvr>
                                      <p:to>
                                        <p:strVal val="visible"/>
                                      </p:to>
                                    </p:set>
                                    <p:animEffect transition="in" filter="fade">
                                      <p:cBhvr>
                                        <p:cTn id="21"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3FCBD15-4198-4080-8F14-C860F2FD844F}"/>
              </a:ext>
            </a:extLst>
          </p:cNvPr>
          <p:cNvSpPr>
            <a:spLocks noGrp="1"/>
          </p:cNvSpPr>
          <p:nvPr>
            <p:ph type="sldNum" sz="quarter" idx="12"/>
          </p:nvPr>
        </p:nvSpPr>
        <p:spPr/>
        <p:txBody>
          <a:bodyPr/>
          <a:lstStyle/>
          <a:p>
            <a:fld id="{CF8EA236-263A-8E4B-A919-97FD95326A6F}" type="slidenum">
              <a:rPr lang="tr-TR" smtClean="0"/>
              <a:t>27</a:t>
            </a:fld>
            <a:endParaRPr lang="tr-TR"/>
          </a:p>
        </p:txBody>
      </p:sp>
      <p:grpSp>
        <p:nvGrpSpPr>
          <p:cNvPr id="5" name="Group 5">
            <a:extLst>
              <a:ext uri="{FF2B5EF4-FFF2-40B4-BE49-F238E27FC236}">
                <a16:creationId xmlns:a16="http://schemas.microsoft.com/office/drawing/2014/main" id="{ECDA87C6-EC7B-48AC-B9CF-29C869C46DF6}"/>
              </a:ext>
            </a:extLst>
          </p:cNvPr>
          <p:cNvGrpSpPr/>
          <p:nvPr/>
        </p:nvGrpSpPr>
        <p:grpSpPr>
          <a:xfrm>
            <a:off x="6196890" y="1134561"/>
            <a:ext cx="2997354" cy="2863997"/>
            <a:chOff x="7511973" y="2408481"/>
            <a:chExt cx="2997354" cy="2863997"/>
          </a:xfrm>
          <a:effectLst>
            <a:outerShdw blurRad="50800" dist="38100" dir="18900000" algn="bl" rotWithShape="0">
              <a:prstClr val="black">
                <a:alpha val="40000"/>
              </a:prstClr>
            </a:outerShdw>
          </a:effectLst>
        </p:grpSpPr>
        <p:pic>
          <p:nvPicPr>
            <p:cNvPr id="6" name="Picture 4">
              <a:extLst>
                <a:ext uri="{FF2B5EF4-FFF2-40B4-BE49-F238E27FC236}">
                  <a16:creationId xmlns:a16="http://schemas.microsoft.com/office/drawing/2014/main" id="{4A569F2B-402D-4EB9-9740-3820EFB72CCB}"/>
                </a:ext>
              </a:extLst>
            </p:cNvPr>
            <p:cNvPicPr>
              <a:picLocks noChangeAspect="1"/>
            </p:cNvPicPr>
            <p:nvPr/>
          </p:nvPicPr>
          <p:blipFill>
            <a:blip r:embed="rId2"/>
            <a:stretch>
              <a:fillRect/>
            </a:stretch>
          </p:blipFill>
          <p:spPr>
            <a:xfrm>
              <a:off x="7511973" y="2408481"/>
              <a:ext cx="2997354" cy="2863997"/>
            </a:xfrm>
            <a:prstGeom prst="rect">
              <a:avLst/>
            </a:prstGeom>
          </p:spPr>
        </p:pic>
        <p:sp>
          <p:nvSpPr>
            <p:cNvPr id="7" name="Freeform: Shape 3">
              <a:extLst>
                <a:ext uri="{FF2B5EF4-FFF2-40B4-BE49-F238E27FC236}">
                  <a16:creationId xmlns:a16="http://schemas.microsoft.com/office/drawing/2014/main" id="{39395BDE-C73C-4CF4-AE86-0C5251DCB0FD}"/>
                </a:ext>
              </a:extLst>
            </p:cNvPr>
            <p:cNvSpPr/>
            <p:nvPr/>
          </p:nvSpPr>
          <p:spPr>
            <a:xfrm>
              <a:off x="9646920" y="4434840"/>
              <a:ext cx="766125" cy="754380"/>
            </a:xfrm>
            <a:custGeom>
              <a:avLst/>
              <a:gdLst>
                <a:gd name="connsiteX0" fmla="*/ 274320 w 766125"/>
                <a:gd name="connsiteY0" fmla="*/ 114300 h 754380"/>
                <a:gd name="connsiteX1" fmla="*/ 274320 w 766125"/>
                <a:gd name="connsiteY1" fmla="*/ 114300 h 754380"/>
                <a:gd name="connsiteX2" fmla="*/ 377190 w 766125"/>
                <a:gd name="connsiteY2" fmla="*/ 45720 h 754380"/>
                <a:gd name="connsiteX3" fmla="*/ 422910 w 766125"/>
                <a:gd name="connsiteY3" fmla="*/ 34290 h 754380"/>
                <a:gd name="connsiteX4" fmla="*/ 537210 w 766125"/>
                <a:gd name="connsiteY4" fmla="*/ 0 h 754380"/>
                <a:gd name="connsiteX5" fmla="*/ 720090 w 766125"/>
                <a:gd name="connsiteY5" fmla="*/ 11430 h 754380"/>
                <a:gd name="connsiteX6" fmla="*/ 765810 w 766125"/>
                <a:gd name="connsiteY6" fmla="*/ 34290 h 754380"/>
                <a:gd name="connsiteX7" fmla="*/ 731520 w 766125"/>
                <a:gd name="connsiteY7" fmla="*/ 114300 h 754380"/>
                <a:gd name="connsiteX8" fmla="*/ 685800 w 766125"/>
                <a:gd name="connsiteY8" fmla="*/ 160020 h 754380"/>
                <a:gd name="connsiteX9" fmla="*/ 662940 w 766125"/>
                <a:gd name="connsiteY9" fmla="*/ 228600 h 754380"/>
                <a:gd name="connsiteX10" fmla="*/ 628650 w 766125"/>
                <a:gd name="connsiteY10" fmla="*/ 251460 h 754380"/>
                <a:gd name="connsiteX11" fmla="*/ 594360 w 766125"/>
                <a:gd name="connsiteY11" fmla="*/ 377190 h 754380"/>
                <a:gd name="connsiteX12" fmla="*/ 548640 w 766125"/>
                <a:gd name="connsiteY12" fmla="*/ 468630 h 754380"/>
                <a:gd name="connsiteX13" fmla="*/ 514350 w 766125"/>
                <a:gd name="connsiteY13" fmla="*/ 548640 h 754380"/>
                <a:gd name="connsiteX14" fmla="*/ 422910 w 766125"/>
                <a:gd name="connsiteY14" fmla="*/ 662940 h 754380"/>
                <a:gd name="connsiteX15" fmla="*/ 365760 w 766125"/>
                <a:gd name="connsiteY15" fmla="*/ 697230 h 754380"/>
                <a:gd name="connsiteX16" fmla="*/ 262890 w 766125"/>
                <a:gd name="connsiteY16" fmla="*/ 754380 h 754380"/>
                <a:gd name="connsiteX17" fmla="*/ 148590 w 766125"/>
                <a:gd name="connsiteY17" fmla="*/ 731520 h 754380"/>
                <a:gd name="connsiteX18" fmla="*/ 114300 w 766125"/>
                <a:gd name="connsiteY18" fmla="*/ 697230 h 754380"/>
                <a:gd name="connsiteX19" fmla="*/ 80010 w 766125"/>
                <a:gd name="connsiteY19" fmla="*/ 685800 h 754380"/>
                <a:gd name="connsiteX20" fmla="*/ 22860 w 766125"/>
                <a:gd name="connsiteY20" fmla="*/ 640080 h 754380"/>
                <a:gd name="connsiteX21" fmla="*/ 0 w 766125"/>
                <a:gd name="connsiteY21" fmla="*/ 594360 h 754380"/>
                <a:gd name="connsiteX22" fmla="*/ 45720 w 766125"/>
                <a:gd name="connsiteY22" fmla="*/ 342900 h 754380"/>
                <a:gd name="connsiteX23" fmla="*/ 91440 w 766125"/>
                <a:gd name="connsiteY23" fmla="*/ 217170 h 754380"/>
                <a:gd name="connsiteX24" fmla="*/ 137160 w 766125"/>
                <a:gd name="connsiteY24" fmla="*/ 171450 h 754380"/>
                <a:gd name="connsiteX25" fmla="*/ 194310 w 766125"/>
                <a:gd name="connsiteY25" fmla="*/ 148590 h 754380"/>
                <a:gd name="connsiteX26" fmla="*/ 217170 w 766125"/>
                <a:gd name="connsiteY26" fmla="*/ 102870 h 754380"/>
                <a:gd name="connsiteX27" fmla="*/ 251460 w 766125"/>
                <a:gd name="connsiteY27" fmla="*/ 80010 h 754380"/>
                <a:gd name="connsiteX28" fmla="*/ 274320 w 766125"/>
                <a:gd name="connsiteY28" fmla="*/ 11430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6125" h="754380">
                  <a:moveTo>
                    <a:pt x="274320" y="114300"/>
                  </a:moveTo>
                  <a:lnTo>
                    <a:pt x="274320" y="114300"/>
                  </a:lnTo>
                  <a:cubicBezTo>
                    <a:pt x="308610" y="91440"/>
                    <a:pt x="340905" y="65258"/>
                    <a:pt x="377190" y="45720"/>
                  </a:cubicBezTo>
                  <a:cubicBezTo>
                    <a:pt x="391021" y="38272"/>
                    <a:pt x="408201" y="39806"/>
                    <a:pt x="422910" y="34290"/>
                  </a:cubicBezTo>
                  <a:cubicBezTo>
                    <a:pt x="529228" y="-5579"/>
                    <a:pt x="397595" y="23269"/>
                    <a:pt x="537210" y="0"/>
                  </a:cubicBezTo>
                  <a:cubicBezTo>
                    <a:pt x="598170" y="3810"/>
                    <a:pt x="659687" y="2370"/>
                    <a:pt x="720090" y="11430"/>
                  </a:cubicBezTo>
                  <a:cubicBezTo>
                    <a:pt x="736940" y="13958"/>
                    <a:pt x="763928" y="17355"/>
                    <a:pt x="765810" y="34290"/>
                  </a:cubicBezTo>
                  <a:cubicBezTo>
                    <a:pt x="769014" y="63129"/>
                    <a:pt x="747098" y="89820"/>
                    <a:pt x="731520" y="114300"/>
                  </a:cubicBezTo>
                  <a:cubicBezTo>
                    <a:pt x="719949" y="132483"/>
                    <a:pt x="701040" y="144780"/>
                    <a:pt x="685800" y="160020"/>
                  </a:cubicBezTo>
                  <a:cubicBezTo>
                    <a:pt x="678180" y="182880"/>
                    <a:pt x="675711" y="208166"/>
                    <a:pt x="662940" y="228600"/>
                  </a:cubicBezTo>
                  <a:cubicBezTo>
                    <a:pt x="655659" y="240249"/>
                    <a:pt x="634407" y="238987"/>
                    <a:pt x="628650" y="251460"/>
                  </a:cubicBezTo>
                  <a:cubicBezTo>
                    <a:pt x="610446" y="290902"/>
                    <a:pt x="609378" y="336428"/>
                    <a:pt x="594360" y="377190"/>
                  </a:cubicBezTo>
                  <a:cubicBezTo>
                    <a:pt x="582579" y="409167"/>
                    <a:pt x="563051" y="437749"/>
                    <a:pt x="548640" y="468630"/>
                  </a:cubicBezTo>
                  <a:cubicBezTo>
                    <a:pt x="536370" y="494924"/>
                    <a:pt x="528107" y="523092"/>
                    <a:pt x="514350" y="548640"/>
                  </a:cubicBezTo>
                  <a:cubicBezTo>
                    <a:pt x="492856" y="588557"/>
                    <a:pt x="459674" y="634346"/>
                    <a:pt x="422910" y="662940"/>
                  </a:cubicBezTo>
                  <a:cubicBezTo>
                    <a:pt x="405374" y="676579"/>
                    <a:pt x="383960" y="684490"/>
                    <a:pt x="365760" y="697230"/>
                  </a:cubicBezTo>
                  <a:cubicBezTo>
                    <a:pt x="280917" y="756620"/>
                    <a:pt x="342211" y="734550"/>
                    <a:pt x="262890" y="754380"/>
                  </a:cubicBezTo>
                  <a:cubicBezTo>
                    <a:pt x="224790" y="746760"/>
                    <a:pt x="184855" y="745468"/>
                    <a:pt x="148590" y="731520"/>
                  </a:cubicBezTo>
                  <a:cubicBezTo>
                    <a:pt x="133503" y="725717"/>
                    <a:pt x="127750" y="706196"/>
                    <a:pt x="114300" y="697230"/>
                  </a:cubicBezTo>
                  <a:cubicBezTo>
                    <a:pt x="104275" y="690547"/>
                    <a:pt x="91440" y="689610"/>
                    <a:pt x="80010" y="685800"/>
                  </a:cubicBezTo>
                  <a:cubicBezTo>
                    <a:pt x="60960" y="670560"/>
                    <a:pt x="38925" y="658440"/>
                    <a:pt x="22860" y="640080"/>
                  </a:cubicBezTo>
                  <a:cubicBezTo>
                    <a:pt x="11640" y="627257"/>
                    <a:pt x="0" y="611399"/>
                    <a:pt x="0" y="594360"/>
                  </a:cubicBezTo>
                  <a:cubicBezTo>
                    <a:pt x="0" y="349521"/>
                    <a:pt x="6585" y="470088"/>
                    <a:pt x="45720" y="342900"/>
                  </a:cubicBezTo>
                  <a:cubicBezTo>
                    <a:pt x="66598" y="275046"/>
                    <a:pt x="53476" y="261462"/>
                    <a:pt x="91440" y="217170"/>
                  </a:cubicBezTo>
                  <a:cubicBezTo>
                    <a:pt x="105466" y="200806"/>
                    <a:pt x="119227" y="183405"/>
                    <a:pt x="137160" y="171450"/>
                  </a:cubicBezTo>
                  <a:cubicBezTo>
                    <a:pt x="154232" y="160069"/>
                    <a:pt x="175260" y="156210"/>
                    <a:pt x="194310" y="148590"/>
                  </a:cubicBezTo>
                  <a:cubicBezTo>
                    <a:pt x="201930" y="133350"/>
                    <a:pt x="206262" y="115960"/>
                    <a:pt x="217170" y="102870"/>
                  </a:cubicBezTo>
                  <a:cubicBezTo>
                    <a:pt x="225964" y="92317"/>
                    <a:pt x="240470" y="88252"/>
                    <a:pt x="251460" y="80010"/>
                  </a:cubicBezTo>
                  <a:cubicBezTo>
                    <a:pt x="255771" y="76777"/>
                    <a:pt x="270510" y="108585"/>
                    <a:pt x="274320" y="114300"/>
                  </a:cubicBez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Unvan 1">
            <a:extLst>
              <a:ext uri="{FF2B5EF4-FFF2-40B4-BE49-F238E27FC236}">
                <a16:creationId xmlns:a16="http://schemas.microsoft.com/office/drawing/2014/main" id="{DBC794A8-BD57-45EA-AFA7-178610EFC7BD}"/>
              </a:ext>
            </a:extLst>
          </p:cNvPr>
          <p:cNvSpPr txBox="1">
            <a:spLocks/>
          </p:cNvSpPr>
          <p:nvPr/>
        </p:nvSpPr>
        <p:spPr>
          <a:xfrm>
            <a:off x="4704325" y="4812091"/>
            <a:ext cx="2783350" cy="9113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pPr algn="l"/>
            <a:r>
              <a:rPr lang="tr-TR" sz="4400" dirty="0"/>
              <a:t>Teşekkürler</a:t>
            </a:r>
          </a:p>
        </p:txBody>
      </p:sp>
      <p:sp>
        <p:nvSpPr>
          <p:cNvPr id="17" name="Unvan 1">
            <a:extLst>
              <a:ext uri="{FF2B5EF4-FFF2-40B4-BE49-F238E27FC236}">
                <a16:creationId xmlns:a16="http://schemas.microsoft.com/office/drawing/2014/main" id="{86B88790-B43E-48BB-9811-3C1CBF8CD542}"/>
              </a:ext>
            </a:extLst>
          </p:cNvPr>
          <p:cNvSpPr>
            <a:spLocks noGrp="1"/>
          </p:cNvSpPr>
          <p:nvPr>
            <p:ph type="title"/>
          </p:nvPr>
        </p:nvSpPr>
        <p:spPr>
          <a:xfrm>
            <a:off x="961726" y="1903779"/>
            <a:ext cx="8317089" cy="1325563"/>
          </a:xfrm>
        </p:spPr>
        <p:txBody>
          <a:bodyPr>
            <a:noAutofit/>
          </a:bodyPr>
          <a:lstStyle/>
          <a:p>
            <a:pPr algn="l"/>
            <a:r>
              <a:rPr lang="tr-TR" sz="4400" dirty="0"/>
              <a:t>Sorularınız</a:t>
            </a:r>
            <a:br>
              <a:rPr lang="tr-TR" sz="4400" dirty="0"/>
            </a:br>
            <a:br>
              <a:rPr lang="tr-TR" sz="4400" dirty="0"/>
            </a:br>
            <a:r>
              <a:rPr lang="tr-TR" sz="4400" dirty="0"/>
              <a:t>Geribildirimleriniz</a:t>
            </a:r>
            <a:br>
              <a:rPr lang="tr-TR" sz="4400" dirty="0"/>
            </a:br>
            <a:br>
              <a:rPr lang="tr-TR" sz="4400" dirty="0"/>
            </a:br>
            <a:r>
              <a:rPr lang="tr-TR" sz="4400" dirty="0"/>
              <a:t>Dilek ve Önerileriniz</a:t>
            </a:r>
          </a:p>
        </p:txBody>
      </p:sp>
    </p:spTree>
    <p:extLst>
      <p:ext uri="{BB962C8B-B14F-4D97-AF65-F5344CB8AC3E}">
        <p14:creationId xmlns:p14="http://schemas.microsoft.com/office/powerpoint/2010/main" val="2683329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1850" y="1916723"/>
            <a:ext cx="10515600" cy="3044744"/>
          </a:xfrm>
        </p:spPr>
        <p:txBody>
          <a:bodyPr>
            <a:normAutofit fontScale="90000"/>
          </a:bodyPr>
          <a:lstStyle/>
          <a:p>
            <a:r>
              <a:rPr lang="tr-TR" dirty="0"/>
              <a:t>Kurumsal Veri Yönetim Koordinatörlüğü</a:t>
            </a:r>
            <a:br>
              <a:rPr lang="tr-TR" dirty="0"/>
            </a:br>
            <a:br>
              <a:rPr lang="tr-TR" dirty="0"/>
            </a:br>
            <a:r>
              <a:rPr lang="tr-TR" sz="5300" dirty="0"/>
              <a:t>İletişim için:</a:t>
            </a:r>
            <a:br>
              <a:rPr lang="tr-TR" sz="5300" dirty="0"/>
            </a:br>
            <a:r>
              <a:rPr lang="tr-TR" sz="5300" dirty="0">
                <a:hlinkClick r:id="rId2"/>
              </a:rPr>
              <a:t>deu.veriyonetimi@deu.edu.tr</a:t>
            </a:r>
            <a:br>
              <a:rPr lang="tr-TR" sz="5300" dirty="0"/>
            </a:br>
            <a:r>
              <a:rPr lang="tr-TR" sz="5300" dirty="0"/>
              <a:t>412 18 05</a:t>
            </a:r>
            <a:br>
              <a:rPr lang="tr-TR" dirty="0"/>
            </a:br>
            <a:endParaRPr lang="tr-TR" dirty="0"/>
          </a:p>
        </p:txBody>
      </p:sp>
      <p:sp>
        <p:nvSpPr>
          <p:cNvPr id="4" name="Slayt Numarası Yer Tutucusu 3"/>
          <p:cNvSpPr>
            <a:spLocks noGrp="1"/>
          </p:cNvSpPr>
          <p:nvPr>
            <p:ph type="sldNum" sz="quarter" idx="12"/>
          </p:nvPr>
        </p:nvSpPr>
        <p:spPr/>
        <p:txBody>
          <a:bodyPr/>
          <a:lstStyle/>
          <a:p>
            <a:fld id="{CF8EA236-263A-8E4B-A919-97FD95326A6F}" type="slidenum">
              <a:rPr lang="tr-TR" smtClean="0"/>
              <a:t>28</a:t>
            </a:fld>
            <a:endParaRPr lang="tr-TR"/>
          </a:p>
        </p:txBody>
      </p:sp>
    </p:spTree>
    <p:extLst>
      <p:ext uri="{BB962C8B-B14F-4D97-AF65-F5344CB8AC3E}">
        <p14:creationId xmlns:p14="http://schemas.microsoft.com/office/powerpoint/2010/main" val="190511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FC6983-6988-45F6-BB77-C7B7901A5D37}"/>
              </a:ext>
            </a:extLst>
          </p:cNvPr>
          <p:cNvSpPr>
            <a:spLocks noGrp="1"/>
          </p:cNvSpPr>
          <p:nvPr>
            <p:ph type="title"/>
          </p:nvPr>
        </p:nvSpPr>
        <p:spPr/>
        <p:txBody>
          <a:bodyPr/>
          <a:lstStyle/>
          <a:p>
            <a:r>
              <a:rPr lang="tr-TR" dirty="0"/>
              <a:t>Kurumsal Veri Yönetim Koordinatörlüğü</a:t>
            </a:r>
          </a:p>
        </p:txBody>
      </p:sp>
      <p:sp>
        <p:nvSpPr>
          <p:cNvPr id="3" name="İçerik Yer Tutucusu 2">
            <a:extLst>
              <a:ext uri="{FF2B5EF4-FFF2-40B4-BE49-F238E27FC236}">
                <a16:creationId xmlns:a16="http://schemas.microsoft.com/office/drawing/2014/main" id="{FFD0834A-54FB-48A9-931F-C551BE726B21}"/>
              </a:ext>
            </a:extLst>
          </p:cNvPr>
          <p:cNvSpPr>
            <a:spLocks noGrp="1"/>
          </p:cNvSpPr>
          <p:nvPr>
            <p:ph idx="1"/>
          </p:nvPr>
        </p:nvSpPr>
        <p:spPr>
          <a:xfrm>
            <a:off x="738554" y="1825625"/>
            <a:ext cx="10615246" cy="4351338"/>
          </a:xfrm>
        </p:spPr>
        <p:txBody>
          <a:bodyPr/>
          <a:lstStyle/>
          <a:p>
            <a:endParaRPr lang="tr-TR" dirty="0"/>
          </a:p>
          <a:p>
            <a:r>
              <a:rPr lang="tr-TR" dirty="0"/>
              <a:t>Eğitim-öğretim, araştırma, </a:t>
            </a:r>
            <a:r>
              <a:rPr lang="tr-TR" dirty="0" err="1"/>
              <a:t>uluslararasılaşma</a:t>
            </a:r>
            <a:r>
              <a:rPr lang="tr-TR" dirty="0"/>
              <a:t>, iş birliği ve toplumsal katkı başlıkları altında yürütülen faaliyetler için etkin ve sürdürülebilir veri toplama, izleme, işleme, analiz, raporlama süreçlerini oluşturmak ve yürütmek, kalite güvence sistemi kapsamında düzeltici ve önleyici faaliyetler gerçekleştirmek amacıyla 22.11.2022 tarihinde kurulmuştur.</a:t>
            </a:r>
          </a:p>
          <a:p>
            <a:pPr marL="0" indent="0">
              <a:buNone/>
            </a:pPr>
            <a:endParaRPr lang="tr-TR" dirty="0"/>
          </a:p>
        </p:txBody>
      </p:sp>
      <p:sp>
        <p:nvSpPr>
          <p:cNvPr id="4" name="Slayt Numarası Yer Tutucusu 3">
            <a:extLst>
              <a:ext uri="{FF2B5EF4-FFF2-40B4-BE49-F238E27FC236}">
                <a16:creationId xmlns:a16="http://schemas.microsoft.com/office/drawing/2014/main" id="{367A413B-350C-4117-8EB1-1BB0D8D02711}"/>
              </a:ext>
            </a:extLst>
          </p:cNvPr>
          <p:cNvSpPr>
            <a:spLocks noGrp="1"/>
          </p:cNvSpPr>
          <p:nvPr>
            <p:ph type="sldNum" sz="quarter" idx="12"/>
          </p:nvPr>
        </p:nvSpPr>
        <p:spPr/>
        <p:txBody>
          <a:bodyPr/>
          <a:lstStyle/>
          <a:p>
            <a:fld id="{CF8EA236-263A-8E4B-A919-97FD95326A6F}" type="slidenum">
              <a:rPr lang="tr-TR" smtClean="0"/>
              <a:t>3</a:t>
            </a:fld>
            <a:endParaRPr lang="tr-TR"/>
          </a:p>
        </p:txBody>
      </p:sp>
      <p:sp>
        <p:nvSpPr>
          <p:cNvPr id="5" name="TextBox 3">
            <a:extLst>
              <a:ext uri="{FF2B5EF4-FFF2-40B4-BE49-F238E27FC236}">
                <a16:creationId xmlns:a16="http://schemas.microsoft.com/office/drawing/2014/main" id="{8756047B-AC6E-449E-8345-29487A61C5B8}"/>
              </a:ext>
            </a:extLst>
          </p:cNvPr>
          <p:cNvSpPr txBox="1"/>
          <p:nvPr/>
        </p:nvSpPr>
        <p:spPr>
          <a:xfrm>
            <a:off x="7236069" y="5030414"/>
            <a:ext cx="4876800" cy="523220"/>
          </a:xfrm>
          <a:prstGeom prst="rect">
            <a:avLst/>
          </a:prstGeom>
          <a:noFill/>
        </p:spPr>
        <p:txBody>
          <a:bodyPr wrap="square">
            <a:spAutoFit/>
          </a:bodyPr>
          <a:lstStyle/>
          <a:p>
            <a:r>
              <a:rPr lang="en-US" sz="2800" dirty="0">
                <a:solidFill>
                  <a:srgbClr val="0070C0"/>
                </a:solidFill>
              </a:rPr>
              <a:t>https://veriyonetimi.deu.edu.tr/</a:t>
            </a:r>
          </a:p>
        </p:txBody>
      </p:sp>
    </p:spTree>
    <p:extLst>
      <p:ext uri="{BB962C8B-B14F-4D97-AF65-F5344CB8AC3E}">
        <p14:creationId xmlns:p14="http://schemas.microsoft.com/office/powerpoint/2010/main" val="191497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9C68C1-6809-4A73-998C-0C4B3F1F6425}"/>
              </a:ext>
            </a:extLst>
          </p:cNvPr>
          <p:cNvSpPr>
            <a:spLocks noGrp="1"/>
          </p:cNvSpPr>
          <p:nvPr>
            <p:ph type="title"/>
          </p:nvPr>
        </p:nvSpPr>
        <p:spPr/>
        <p:txBody>
          <a:bodyPr/>
          <a:lstStyle/>
          <a:p>
            <a:r>
              <a:rPr lang="tr-TR" dirty="0"/>
              <a:t>Kurumsal Veri Yönetim Süreçleri</a:t>
            </a:r>
          </a:p>
        </p:txBody>
      </p:sp>
      <p:sp>
        <p:nvSpPr>
          <p:cNvPr id="3" name="İçerik Yer Tutucusu 2">
            <a:extLst>
              <a:ext uri="{FF2B5EF4-FFF2-40B4-BE49-F238E27FC236}">
                <a16:creationId xmlns:a16="http://schemas.microsoft.com/office/drawing/2014/main" id="{0A65A13E-55FF-46E8-8EF4-5F2CFE8B827F}"/>
              </a:ext>
            </a:extLst>
          </p:cNvPr>
          <p:cNvSpPr>
            <a:spLocks noGrp="1"/>
          </p:cNvSpPr>
          <p:nvPr>
            <p:ph idx="1"/>
          </p:nvPr>
        </p:nvSpPr>
        <p:spPr>
          <a:xfrm>
            <a:off x="838201" y="1825625"/>
            <a:ext cx="7663962" cy="3564060"/>
          </a:xfrm>
        </p:spPr>
        <p:txBody>
          <a:bodyPr/>
          <a:lstStyle/>
          <a:p>
            <a:r>
              <a:rPr lang="tr-TR" dirty="0"/>
              <a:t>Verilerin doğrudan sağlanması (ORACLE, DEBIS)</a:t>
            </a:r>
          </a:p>
          <a:p>
            <a:r>
              <a:rPr lang="tr-TR" dirty="0"/>
              <a:t>AVESİS, DAPSİS, BAPSİS Raporları</a:t>
            </a:r>
          </a:p>
          <a:p>
            <a:r>
              <a:rPr lang="tr-TR" dirty="0"/>
              <a:t>Farklı ortamlarda tutulan veriler için tanımlamalar (Uluslararası dolaşımlar, </a:t>
            </a:r>
            <a:r>
              <a:rPr lang="tr-TR" dirty="0" err="1"/>
              <a:t>vb</a:t>
            </a:r>
            <a:r>
              <a:rPr lang="tr-TR" dirty="0"/>
              <a:t>)</a:t>
            </a:r>
          </a:p>
          <a:p>
            <a:r>
              <a:rPr lang="tr-TR" dirty="0"/>
              <a:t>Veri toplama takvimleri</a:t>
            </a:r>
          </a:p>
          <a:p>
            <a:r>
              <a:rPr lang="tr-TR" dirty="0"/>
              <a:t>Veri toplama meta süreci</a:t>
            </a:r>
          </a:p>
          <a:p>
            <a:r>
              <a:rPr lang="tr-TR" dirty="0"/>
              <a:t>Veri tablosu ve gösterge tanımlama formları</a:t>
            </a:r>
          </a:p>
        </p:txBody>
      </p:sp>
      <p:sp>
        <p:nvSpPr>
          <p:cNvPr id="4" name="Slayt Numarası Yer Tutucusu 3">
            <a:extLst>
              <a:ext uri="{FF2B5EF4-FFF2-40B4-BE49-F238E27FC236}">
                <a16:creationId xmlns:a16="http://schemas.microsoft.com/office/drawing/2014/main" id="{1972AFC0-EB2A-4B65-9BA0-56458A42CE8C}"/>
              </a:ext>
            </a:extLst>
          </p:cNvPr>
          <p:cNvSpPr>
            <a:spLocks noGrp="1"/>
          </p:cNvSpPr>
          <p:nvPr>
            <p:ph type="sldNum" sz="quarter" idx="12"/>
          </p:nvPr>
        </p:nvSpPr>
        <p:spPr/>
        <p:txBody>
          <a:bodyPr/>
          <a:lstStyle/>
          <a:p>
            <a:fld id="{CF8EA236-263A-8E4B-A919-97FD95326A6F}" type="slidenum">
              <a:rPr lang="tr-TR" smtClean="0"/>
              <a:t>4</a:t>
            </a:fld>
            <a:endParaRPr lang="tr-TR"/>
          </a:p>
        </p:txBody>
      </p:sp>
      <p:pic>
        <p:nvPicPr>
          <p:cNvPr id="7" name="Picture 4" descr="A picture containing toy&#10;&#10;Description automatically generated">
            <a:extLst>
              <a:ext uri="{FF2B5EF4-FFF2-40B4-BE49-F238E27FC236}">
                <a16:creationId xmlns:a16="http://schemas.microsoft.com/office/drawing/2014/main" id="{A72ACB72-3C97-4A21-AFAE-A6C01CA7A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454" y="3023675"/>
            <a:ext cx="2366010" cy="236601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4361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6BDC70-2D70-4308-88D1-47F14EC593C1}"/>
              </a:ext>
            </a:extLst>
          </p:cNvPr>
          <p:cNvSpPr>
            <a:spLocks noGrp="1"/>
          </p:cNvSpPr>
          <p:nvPr>
            <p:ph type="title"/>
          </p:nvPr>
        </p:nvSpPr>
        <p:spPr/>
        <p:txBody>
          <a:bodyPr/>
          <a:lstStyle/>
          <a:p>
            <a:r>
              <a:rPr lang="tr-TR" dirty="0"/>
              <a:t>AVESİS - BAPSİS - DAPSİS</a:t>
            </a:r>
          </a:p>
        </p:txBody>
      </p:sp>
      <p:sp>
        <p:nvSpPr>
          <p:cNvPr id="4" name="Slayt Numarası Yer Tutucusu 3">
            <a:extLst>
              <a:ext uri="{FF2B5EF4-FFF2-40B4-BE49-F238E27FC236}">
                <a16:creationId xmlns:a16="http://schemas.microsoft.com/office/drawing/2014/main" id="{B0EF528C-5DDE-40D2-BE26-E4CA144562F6}"/>
              </a:ext>
            </a:extLst>
          </p:cNvPr>
          <p:cNvSpPr>
            <a:spLocks noGrp="1"/>
          </p:cNvSpPr>
          <p:nvPr>
            <p:ph type="sldNum" sz="quarter" idx="12"/>
          </p:nvPr>
        </p:nvSpPr>
        <p:spPr/>
        <p:txBody>
          <a:bodyPr/>
          <a:lstStyle/>
          <a:p>
            <a:fld id="{CF8EA236-263A-8E4B-A919-97FD95326A6F}" type="slidenum">
              <a:rPr lang="tr-TR" smtClean="0"/>
              <a:t>5</a:t>
            </a:fld>
            <a:endParaRPr lang="tr-TR"/>
          </a:p>
        </p:txBody>
      </p:sp>
      <p:sp>
        <p:nvSpPr>
          <p:cNvPr id="5" name="İçerik Yer Tutucusu 2">
            <a:extLst>
              <a:ext uri="{FF2B5EF4-FFF2-40B4-BE49-F238E27FC236}">
                <a16:creationId xmlns:a16="http://schemas.microsoft.com/office/drawing/2014/main" id="{4D6163E9-C3BA-4DEF-B8F3-5AD7A0EC9C32}"/>
              </a:ext>
            </a:extLst>
          </p:cNvPr>
          <p:cNvSpPr txBox="1">
            <a:spLocks/>
          </p:cNvSpPr>
          <p:nvPr/>
        </p:nvSpPr>
        <p:spPr>
          <a:xfrm>
            <a:off x="4164624" y="1825625"/>
            <a:ext cx="34524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2400" dirty="0"/>
          </a:p>
        </p:txBody>
      </p:sp>
      <p:pic>
        <p:nvPicPr>
          <p:cNvPr id="14" name="Resim 13">
            <a:extLst>
              <a:ext uri="{FF2B5EF4-FFF2-40B4-BE49-F238E27FC236}">
                <a16:creationId xmlns:a16="http://schemas.microsoft.com/office/drawing/2014/main" id="{EA220291-DBA0-46AC-B0EA-453C0F931BD3}"/>
              </a:ext>
            </a:extLst>
          </p:cNvPr>
          <p:cNvPicPr>
            <a:picLocks noChangeAspect="1"/>
          </p:cNvPicPr>
          <p:nvPr/>
        </p:nvPicPr>
        <p:blipFill>
          <a:blip r:embed="rId2"/>
          <a:stretch>
            <a:fillRect/>
          </a:stretch>
        </p:blipFill>
        <p:spPr>
          <a:xfrm>
            <a:off x="6037017" y="4209185"/>
            <a:ext cx="3945183" cy="1131624"/>
          </a:xfrm>
          <a:prstGeom prst="rect">
            <a:avLst/>
          </a:prstGeom>
        </p:spPr>
      </p:pic>
      <p:pic>
        <p:nvPicPr>
          <p:cNvPr id="20" name="Resim 19">
            <a:extLst>
              <a:ext uri="{FF2B5EF4-FFF2-40B4-BE49-F238E27FC236}">
                <a16:creationId xmlns:a16="http://schemas.microsoft.com/office/drawing/2014/main" id="{8DC29348-B307-4FE8-BD17-815F7D313CB3}"/>
              </a:ext>
            </a:extLst>
          </p:cNvPr>
          <p:cNvPicPr>
            <a:picLocks noChangeAspect="1"/>
          </p:cNvPicPr>
          <p:nvPr/>
        </p:nvPicPr>
        <p:blipFill>
          <a:blip r:embed="rId3"/>
          <a:stretch>
            <a:fillRect/>
          </a:stretch>
        </p:blipFill>
        <p:spPr>
          <a:xfrm>
            <a:off x="860765" y="4113456"/>
            <a:ext cx="4278923" cy="1227353"/>
          </a:xfrm>
          <a:prstGeom prst="rect">
            <a:avLst/>
          </a:prstGeom>
        </p:spPr>
      </p:pic>
      <p:pic>
        <p:nvPicPr>
          <p:cNvPr id="22" name="Resim 21">
            <a:extLst>
              <a:ext uri="{FF2B5EF4-FFF2-40B4-BE49-F238E27FC236}">
                <a16:creationId xmlns:a16="http://schemas.microsoft.com/office/drawing/2014/main" id="{96EC199A-84FD-4419-A846-F7119F78AD78}"/>
              </a:ext>
            </a:extLst>
          </p:cNvPr>
          <p:cNvPicPr>
            <a:picLocks noChangeAspect="1"/>
          </p:cNvPicPr>
          <p:nvPr/>
        </p:nvPicPr>
        <p:blipFill>
          <a:blip r:embed="rId4"/>
          <a:stretch>
            <a:fillRect/>
          </a:stretch>
        </p:blipFill>
        <p:spPr>
          <a:xfrm>
            <a:off x="2787895" y="1660816"/>
            <a:ext cx="4829175" cy="1781175"/>
          </a:xfrm>
          <a:prstGeom prst="rect">
            <a:avLst/>
          </a:prstGeom>
        </p:spPr>
      </p:pic>
      <p:sp>
        <p:nvSpPr>
          <p:cNvPr id="16" name="Sağ Ok 20">
            <a:extLst>
              <a:ext uri="{FF2B5EF4-FFF2-40B4-BE49-F238E27FC236}">
                <a16:creationId xmlns:a16="http://schemas.microsoft.com/office/drawing/2014/main" id="{0AC13DD5-3981-4844-96F3-5C4A095DA0D9}"/>
              </a:ext>
            </a:extLst>
          </p:cNvPr>
          <p:cNvSpPr/>
          <p:nvPr/>
        </p:nvSpPr>
        <p:spPr>
          <a:xfrm rot="13944034" flipH="1">
            <a:off x="6295832" y="3646986"/>
            <a:ext cx="505316" cy="17524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7" name="Sağ Ok 23">
            <a:extLst>
              <a:ext uri="{FF2B5EF4-FFF2-40B4-BE49-F238E27FC236}">
                <a16:creationId xmlns:a16="http://schemas.microsoft.com/office/drawing/2014/main" id="{5514BCFE-9E07-4E6C-9730-F9448692F9EA}"/>
              </a:ext>
            </a:extLst>
          </p:cNvPr>
          <p:cNvSpPr/>
          <p:nvPr/>
        </p:nvSpPr>
        <p:spPr>
          <a:xfrm rot="3144034" flipH="1" flipV="1">
            <a:off x="6492930" y="3621003"/>
            <a:ext cx="505316" cy="17524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
        <p:nvSpPr>
          <p:cNvPr id="18" name="Sağ Ok 20">
            <a:extLst>
              <a:ext uri="{FF2B5EF4-FFF2-40B4-BE49-F238E27FC236}">
                <a16:creationId xmlns:a16="http://schemas.microsoft.com/office/drawing/2014/main" id="{78DC73B8-B535-4C0A-8270-4A2098238535}"/>
              </a:ext>
            </a:extLst>
          </p:cNvPr>
          <p:cNvSpPr/>
          <p:nvPr/>
        </p:nvSpPr>
        <p:spPr>
          <a:xfrm rot="18693106" flipH="1">
            <a:off x="2461637" y="3627448"/>
            <a:ext cx="505316" cy="17524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9" name="Sağ Ok 23">
            <a:extLst>
              <a:ext uri="{FF2B5EF4-FFF2-40B4-BE49-F238E27FC236}">
                <a16:creationId xmlns:a16="http://schemas.microsoft.com/office/drawing/2014/main" id="{234F0752-2772-4BAB-A350-9EC55E0C1389}"/>
              </a:ext>
            </a:extLst>
          </p:cNvPr>
          <p:cNvSpPr/>
          <p:nvPr/>
        </p:nvSpPr>
        <p:spPr>
          <a:xfrm rot="7893106" flipH="1" flipV="1">
            <a:off x="2658735" y="3601465"/>
            <a:ext cx="505316" cy="17524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491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AC5FBB-D532-46B1-B149-33DA22358567}"/>
              </a:ext>
            </a:extLst>
          </p:cNvPr>
          <p:cNvSpPr>
            <a:spLocks noGrp="1"/>
          </p:cNvSpPr>
          <p:nvPr>
            <p:ph type="title"/>
          </p:nvPr>
        </p:nvSpPr>
        <p:spPr/>
        <p:txBody>
          <a:bodyPr/>
          <a:lstStyle/>
          <a:p>
            <a:r>
              <a:rPr lang="tr-TR" dirty="0"/>
              <a:t>Verilerin Etkileşimi</a:t>
            </a:r>
          </a:p>
        </p:txBody>
      </p:sp>
      <p:sp>
        <p:nvSpPr>
          <p:cNvPr id="4" name="Slayt Numarası Yer Tutucusu 3">
            <a:extLst>
              <a:ext uri="{FF2B5EF4-FFF2-40B4-BE49-F238E27FC236}">
                <a16:creationId xmlns:a16="http://schemas.microsoft.com/office/drawing/2014/main" id="{AED17D9B-0F64-493D-BE82-153C4065A6DD}"/>
              </a:ext>
            </a:extLst>
          </p:cNvPr>
          <p:cNvSpPr>
            <a:spLocks noGrp="1"/>
          </p:cNvSpPr>
          <p:nvPr>
            <p:ph type="sldNum" sz="quarter" idx="12"/>
          </p:nvPr>
        </p:nvSpPr>
        <p:spPr/>
        <p:txBody>
          <a:bodyPr/>
          <a:lstStyle/>
          <a:p>
            <a:fld id="{CF8EA236-263A-8E4B-A919-97FD95326A6F}" type="slidenum">
              <a:rPr lang="tr-TR" smtClean="0"/>
              <a:t>6</a:t>
            </a:fld>
            <a:endParaRPr lang="tr-TR"/>
          </a:p>
        </p:txBody>
      </p:sp>
      <p:sp>
        <p:nvSpPr>
          <p:cNvPr id="13" name="Arrow: Bent-Up 5">
            <a:extLst>
              <a:ext uri="{FF2B5EF4-FFF2-40B4-BE49-F238E27FC236}">
                <a16:creationId xmlns:a16="http://schemas.microsoft.com/office/drawing/2014/main" id="{6658897E-F0A3-4984-8A00-ECDAC964E997}"/>
              </a:ext>
            </a:extLst>
          </p:cNvPr>
          <p:cNvSpPr/>
          <p:nvPr/>
        </p:nvSpPr>
        <p:spPr>
          <a:xfrm flipV="1">
            <a:off x="3001758" y="2109601"/>
            <a:ext cx="1654831" cy="919564"/>
          </a:xfrm>
          <a:prstGeom prst="ben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Up 4">
            <a:extLst>
              <a:ext uri="{FF2B5EF4-FFF2-40B4-BE49-F238E27FC236}">
                <a16:creationId xmlns:a16="http://schemas.microsoft.com/office/drawing/2014/main" id="{9EF39CBC-3604-4DD6-A3D8-3883CAA86981}"/>
              </a:ext>
            </a:extLst>
          </p:cNvPr>
          <p:cNvSpPr/>
          <p:nvPr/>
        </p:nvSpPr>
        <p:spPr>
          <a:xfrm flipH="1" flipV="1">
            <a:off x="6220271" y="2088409"/>
            <a:ext cx="1654831" cy="919564"/>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3">
            <a:extLst>
              <a:ext uri="{FF2B5EF4-FFF2-40B4-BE49-F238E27FC236}">
                <a16:creationId xmlns:a16="http://schemas.microsoft.com/office/drawing/2014/main" id="{894B9FF6-A129-4897-BDFF-4B59EA851C7C}"/>
              </a:ext>
            </a:extLst>
          </p:cNvPr>
          <p:cNvSpPr/>
          <p:nvPr/>
        </p:nvSpPr>
        <p:spPr>
          <a:xfrm flipH="1">
            <a:off x="6096000" y="4299701"/>
            <a:ext cx="1654831" cy="919564"/>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1">
            <a:extLst>
              <a:ext uri="{FF2B5EF4-FFF2-40B4-BE49-F238E27FC236}">
                <a16:creationId xmlns:a16="http://schemas.microsoft.com/office/drawing/2014/main" id="{A49A3285-E57D-4725-AD24-34F9FF034B67}"/>
              </a:ext>
            </a:extLst>
          </p:cNvPr>
          <p:cNvSpPr/>
          <p:nvPr/>
        </p:nvSpPr>
        <p:spPr>
          <a:xfrm>
            <a:off x="3215709" y="4299701"/>
            <a:ext cx="1654831" cy="919564"/>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Web of Science Araştırmacı Eğitimleri (Aralık 2022)">
            <a:extLst>
              <a:ext uri="{FF2B5EF4-FFF2-40B4-BE49-F238E27FC236}">
                <a16:creationId xmlns:a16="http://schemas.microsoft.com/office/drawing/2014/main" id="{3E84EA47-C49A-478C-A163-ED27EB727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86" y="1826189"/>
            <a:ext cx="1875692" cy="1169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4" descr="An-Najah National University - An-Najah University Journal for Research - B  (Humanities) Now Indexed in SCOPUS">
            <a:extLst>
              <a:ext uri="{FF2B5EF4-FFF2-40B4-BE49-F238E27FC236}">
                <a16:creationId xmlns:a16="http://schemas.microsoft.com/office/drawing/2014/main" id="{798715D2-E56D-48A7-9AC3-FA9297F62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893" y="1829329"/>
            <a:ext cx="1906107" cy="1067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Resim 21">
            <a:extLst>
              <a:ext uri="{FF2B5EF4-FFF2-40B4-BE49-F238E27FC236}">
                <a16:creationId xmlns:a16="http://schemas.microsoft.com/office/drawing/2014/main" id="{50E81967-08D4-46DF-B337-BEE9E8AB96B7}"/>
              </a:ext>
            </a:extLst>
          </p:cNvPr>
          <p:cNvPicPr>
            <a:picLocks noChangeAspect="1"/>
          </p:cNvPicPr>
          <p:nvPr/>
        </p:nvPicPr>
        <p:blipFill>
          <a:blip r:embed="rId4"/>
          <a:stretch>
            <a:fillRect/>
          </a:stretch>
        </p:blipFill>
        <p:spPr>
          <a:xfrm>
            <a:off x="7888523" y="4561325"/>
            <a:ext cx="3075485" cy="882163"/>
          </a:xfrm>
          <a:prstGeom prst="rect">
            <a:avLst/>
          </a:prstGeom>
        </p:spPr>
      </p:pic>
      <p:pic>
        <p:nvPicPr>
          <p:cNvPr id="23" name="Resim 22">
            <a:extLst>
              <a:ext uri="{FF2B5EF4-FFF2-40B4-BE49-F238E27FC236}">
                <a16:creationId xmlns:a16="http://schemas.microsoft.com/office/drawing/2014/main" id="{A1307625-62F9-427E-A58F-3A1804FEADF8}"/>
              </a:ext>
            </a:extLst>
          </p:cNvPr>
          <p:cNvPicPr>
            <a:picLocks noChangeAspect="1"/>
          </p:cNvPicPr>
          <p:nvPr/>
        </p:nvPicPr>
        <p:blipFill>
          <a:blip r:embed="rId5"/>
          <a:stretch>
            <a:fillRect/>
          </a:stretch>
        </p:blipFill>
        <p:spPr>
          <a:xfrm>
            <a:off x="351057" y="4648206"/>
            <a:ext cx="2711322" cy="777707"/>
          </a:xfrm>
          <a:prstGeom prst="rect">
            <a:avLst/>
          </a:prstGeom>
        </p:spPr>
      </p:pic>
      <p:pic>
        <p:nvPicPr>
          <p:cNvPr id="24" name="Resim 23">
            <a:extLst>
              <a:ext uri="{FF2B5EF4-FFF2-40B4-BE49-F238E27FC236}">
                <a16:creationId xmlns:a16="http://schemas.microsoft.com/office/drawing/2014/main" id="{AD3A324C-D1DB-46FB-8E73-BE84790E6342}"/>
              </a:ext>
            </a:extLst>
          </p:cNvPr>
          <p:cNvPicPr>
            <a:picLocks noChangeAspect="1"/>
          </p:cNvPicPr>
          <p:nvPr/>
        </p:nvPicPr>
        <p:blipFill>
          <a:blip r:embed="rId6"/>
          <a:stretch>
            <a:fillRect/>
          </a:stretch>
        </p:blipFill>
        <p:spPr>
          <a:xfrm>
            <a:off x="3062379" y="2793121"/>
            <a:ext cx="4609742" cy="1700240"/>
          </a:xfrm>
          <a:prstGeom prst="rect">
            <a:avLst/>
          </a:prstGeom>
        </p:spPr>
      </p:pic>
      <p:pic>
        <p:nvPicPr>
          <p:cNvPr id="25" name="Picture 6" descr="Üniversite bilgileri YÖKSİS'te">
            <a:extLst>
              <a:ext uri="{FF2B5EF4-FFF2-40B4-BE49-F238E27FC236}">
                <a16:creationId xmlns:a16="http://schemas.microsoft.com/office/drawing/2014/main" id="{F9C7994D-FCFC-4861-8215-ADD9683457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976" t="19870" r="11405" b="38572"/>
          <a:stretch/>
        </p:blipFill>
        <p:spPr bwMode="auto">
          <a:xfrm>
            <a:off x="8966946" y="3429000"/>
            <a:ext cx="2455371" cy="716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Sağ Ok 20">
            <a:extLst>
              <a:ext uri="{FF2B5EF4-FFF2-40B4-BE49-F238E27FC236}">
                <a16:creationId xmlns:a16="http://schemas.microsoft.com/office/drawing/2014/main" id="{B41B5F10-1AC8-49B0-83CB-2ED68BB0293A}"/>
              </a:ext>
            </a:extLst>
          </p:cNvPr>
          <p:cNvSpPr/>
          <p:nvPr/>
        </p:nvSpPr>
        <p:spPr>
          <a:xfrm flipH="1">
            <a:off x="8013893" y="3621427"/>
            <a:ext cx="754396" cy="27980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0428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CF1FAB-D607-45B4-A8DA-F9B2D659F70D}"/>
              </a:ext>
            </a:extLst>
          </p:cNvPr>
          <p:cNvSpPr>
            <a:spLocks noGrp="1"/>
          </p:cNvSpPr>
          <p:nvPr>
            <p:ph type="title"/>
          </p:nvPr>
        </p:nvSpPr>
        <p:spPr/>
        <p:txBody>
          <a:bodyPr/>
          <a:lstStyle/>
          <a:p>
            <a:r>
              <a:rPr lang="tr-TR" dirty="0"/>
              <a:t>Etkileşimler</a:t>
            </a:r>
          </a:p>
        </p:txBody>
      </p:sp>
      <p:sp>
        <p:nvSpPr>
          <p:cNvPr id="4" name="Slayt Numarası Yer Tutucusu 3">
            <a:extLst>
              <a:ext uri="{FF2B5EF4-FFF2-40B4-BE49-F238E27FC236}">
                <a16:creationId xmlns:a16="http://schemas.microsoft.com/office/drawing/2014/main" id="{BB3A5B10-B742-456C-B20F-C4D3C0EBDC2B}"/>
              </a:ext>
            </a:extLst>
          </p:cNvPr>
          <p:cNvSpPr>
            <a:spLocks noGrp="1"/>
          </p:cNvSpPr>
          <p:nvPr>
            <p:ph type="sldNum" sz="quarter" idx="12"/>
          </p:nvPr>
        </p:nvSpPr>
        <p:spPr/>
        <p:txBody>
          <a:bodyPr/>
          <a:lstStyle/>
          <a:p>
            <a:fld id="{CF8EA236-263A-8E4B-A919-97FD95326A6F}" type="slidenum">
              <a:rPr lang="tr-TR" smtClean="0"/>
              <a:t>7</a:t>
            </a:fld>
            <a:endParaRPr lang="tr-TR"/>
          </a:p>
        </p:txBody>
      </p:sp>
      <p:pic>
        <p:nvPicPr>
          <p:cNvPr id="5" name="Picture 2" descr="Web of Science Araştırmacı Eğitimleri (Aralık 2022)">
            <a:extLst>
              <a:ext uri="{FF2B5EF4-FFF2-40B4-BE49-F238E27FC236}">
                <a16:creationId xmlns:a16="http://schemas.microsoft.com/office/drawing/2014/main" id="{3CDE6996-88CA-4B01-BE40-C4917F3FA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425" y="3121805"/>
            <a:ext cx="1723728" cy="1074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An-Najah National University - An-Najah University Journal for Research - B  (Humanities) Now Indexed in SCOPUS">
            <a:extLst>
              <a:ext uri="{FF2B5EF4-FFF2-40B4-BE49-F238E27FC236}">
                <a16:creationId xmlns:a16="http://schemas.microsoft.com/office/drawing/2014/main" id="{51EE1A3B-0C4B-46C9-91F8-49E53D74B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14" y="3146457"/>
            <a:ext cx="1964371" cy="1100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Üniversite bilgileri YÖKSİS'te">
            <a:extLst>
              <a:ext uri="{FF2B5EF4-FFF2-40B4-BE49-F238E27FC236}">
                <a16:creationId xmlns:a16="http://schemas.microsoft.com/office/drawing/2014/main" id="{AEC267ED-D2D2-4717-ABC2-FE3C88114A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76" t="19870" r="11405" b="38572"/>
          <a:stretch/>
        </p:blipFill>
        <p:spPr bwMode="auto">
          <a:xfrm>
            <a:off x="6332740" y="2853326"/>
            <a:ext cx="2455371" cy="716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8" descr="Times Higher Education - Wikipedia">
            <a:extLst>
              <a:ext uri="{FF2B5EF4-FFF2-40B4-BE49-F238E27FC236}">
                <a16:creationId xmlns:a16="http://schemas.microsoft.com/office/drawing/2014/main" id="{6D574378-1239-4BC4-BC0D-1B3688531F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656" y="1885291"/>
            <a:ext cx="2286485" cy="106656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10" descr="QS Ranking 2022 | Kutlu Education">
            <a:extLst>
              <a:ext uri="{FF2B5EF4-FFF2-40B4-BE49-F238E27FC236}">
                <a16:creationId xmlns:a16="http://schemas.microsoft.com/office/drawing/2014/main" id="{C85E3F52-FCD5-4195-AACD-E4931D5A40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66" t="21969" r="3079" b="23418"/>
          <a:stretch/>
        </p:blipFill>
        <p:spPr bwMode="auto">
          <a:xfrm>
            <a:off x="3490444" y="1937172"/>
            <a:ext cx="2401553" cy="72472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2" descr="Çankaya Üniversitesi">
            <a:extLst>
              <a:ext uri="{FF2B5EF4-FFF2-40B4-BE49-F238E27FC236}">
                <a16:creationId xmlns:a16="http://schemas.microsoft.com/office/drawing/2014/main" id="{C340A2CF-3B33-4CBA-839B-D8EA96E5B5F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144" t="6363" r="15077" b="7123"/>
          <a:stretch/>
        </p:blipFill>
        <p:spPr bwMode="auto">
          <a:xfrm>
            <a:off x="6459369" y="1977653"/>
            <a:ext cx="2106765" cy="68424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6" descr="TÜBİTAK Projeleri">
            <a:extLst>
              <a:ext uri="{FF2B5EF4-FFF2-40B4-BE49-F238E27FC236}">
                <a16:creationId xmlns:a16="http://schemas.microsoft.com/office/drawing/2014/main" id="{C1472253-2EBA-413E-AE63-1E866CC71D3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94" t="11854" r="7591" b="18232"/>
          <a:stretch/>
        </p:blipFill>
        <p:spPr bwMode="auto">
          <a:xfrm>
            <a:off x="6602262" y="4634107"/>
            <a:ext cx="1963872" cy="84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Resim 12">
            <a:extLst>
              <a:ext uri="{FF2B5EF4-FFF2-40B4-BE49-F238E27FC236}">
                <a16:creationId xmlns:a16="http://schemas.microsoft.com/office/drawing/2014/main" id="{7F79992D-3FE3-4C10-9F67-26C7EFB48EB9}"/>
              </a:ext>
            </a:extLst>
          </p:cNvPr>
          <p:cNvPicPr>
            <a:picLocks noChangeAspect="1"/>
          </p:cNvPicPr>
          <p:nvPr/>
        </p:nvPicPr>
        <p:blipFill>
          <a:blip r:embed="rId10"/>
          <a:stretch>
            <a:fillRect/>
          </a:stretch>
        </p:blipFill>
        <p:spPr>
          <a:xfrm>
            <a:off x="9498100" y="3190740"/>
            <a:ext cx="1850620" cy="555186"/>
          </a:xfrm>
          <a:prstGeom prst="rect">
            <a:avLst/>
          </a:prstGeom>
          <a:effectLst>
            <a:outerShdw blurRad="50800" dist="38100" dir="8100000" algn="tr" rotWithShape="0">
              <a:prstClr val="black">
                <a:alpha val="40000"/>
              </a:prstClr>
            </a:outerShdw>
          </a:effectLst>
        </p:spPr>
      </p:pic>
      <p:pic>
        <p:nvPicPr>
          <p:cNvPr id="15" name="Resim 14">
            <a:extLst>
              <a:ext uri="{FF2B5EF4-FFF2-40B4-BE49-F238E27FC236}">
                <a16:creationId xmlns:a16="http://schemas.microsoft.com/office/drawing/2014/main" id="{5F1AB74E-6DD0-4680-97F8-7C0E5E42DD63}"/>
              </a:ext>
            </a:extLst>
          </p:cNvPr>
          <p:cNvPicPr>
            <a:picLocks noChangeAspect="1"/>
          </p:cNvPicPr>
          <p:nvPr/>
        </p:nvPicPr>
        <p:blipFill rotWithShape="1">
          <a:blip r:embed="rId11"/>
          <a:srcRect b="19298"/>
          <a:stretch/>
        </p:blipFill>
        <p:spPr>
          <a:xfrm>
            <a:off x="9652695" y="4063605"/>
            <a:ext cx="1551589" cy="1252167"/>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CA27796A-1B93-9EF7-F5F6-26765E741EF2}"/>
              </a:ext>
            </a:extLst>
          </p:cNvPr>
          <p:cNvPicPr>
            <a:picLocks noChangeAspect="1"/>
          </p:cNvPicPr>
          <p:nvPr/>
        </p:nvPicPr>
        <p:blipFill>
          <a:blip r:embed="rId12"/>
          <a:stretch>
            <a:fillRect/>
          </a:stretch>
        </p:blipFill>
        <p:spPr>
          <a:xfrm>
            <a:off x="9458721" y="2096344"/>
            <a:ext cx="1655648" cy="715240"/>
          </a:xfrm>
          <a:prstGeom prst="rect">
            <a:avLst/>
          </a:prstGeom>
          <a:effectLst>
            <a:outerShdw blurRad="50800" dist="38100" dir="2700000" algn="tl" rotWithShape="0">
              <a:prstClr val="black">
                <a:alpha val="40000"/>
              </a:prstClr>
            </a:outerShdw>
          </a:effectLst>
        </p:spPr>
      </p:pic>
      <p:pic>
        <p:nvPicPr>
          <p:cNvPr id="16" name="Graphic 15">
            <a:extLst>
              <a:ext uri="{FF2B5EF4-FFF2-40B4-BE49-F238E27FC236}">
                <a16:creationId xmlns:a16="http://schemas.microsoft.com/office/drawing/2014/main" id="{E4BD0F30-68C6-5C51-0765-E28CB30C8F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41394" y="4629972"/>
            <a:ext cx="2762250" cy="685800"/>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28C10AA1-0334-21DD-F3C0-465A3BCABE17}"/>
              </a:ext>
            </a:extLst>
          </p:cNvPr>
          <p:cNvPicPr>
            <a:picLocks noChangeAspect="1"/>
          </p:cNvPicPr>
          <p:nvPr/>
        </p:nvPicPr>
        <p:blipFill>
          <a:blip r:embed="rId15"/>
          <a:stretch>
            <a:fillRect/>
          </a:stretch>
        </p:blipFill>
        <p:spPr>
          <a:xfrm>
            <a:off x="1128407" y="4490332"/>
            <a:ext cx="1726984" cy="965079"/>
          </a:xfrm>
          <a:prstGeom prst="rect">
            <a:avLst/>
          </a:prstGeom>
          <a:effectLst>
            <a:outerShdw blurRad="50800" dist="38100" dir="2700000" algn="tl" rotWithShape="0">
              <a:prstClr val="black">
                <a:alpha val="40000"/>
              </a:prstClr>
            </a:outerShdw>
          </a:effectLst>
        </p:spPr>
      </p:pic>
      <p:pic>
        <p:nvPicPr>
          <p:cNvPr id="20" name="Picture 19" descr="Graphical user interface, text&#10;&#10;Description automatically generated with medium confidence">
            <a:extLst>
              <a:ext uri="{FF2B5EF4-FFF2-40B4-BE49-F238E27FC236}">
                <a16:creationId xmlns:a16="http://schemas.microsoft.com/office/drawing/2014/main" id="{2817CFF1-FEBA-C254-D803-F7C6CB29DA5B}"/>
              </a:ext>
            </a:extLst>
          </p:cNvPr>
          <p:cNvPicPr>
            <a:picLocks noChangeAspect="1"/>
          </p:cNvPicPr>
          <p:nvPr/>
        </p:nvPicPr>
        <p:blipFill rotWithShape="1">
          <a:blip r:embed="rId16"/>
          <a:srcRect t="1" r="36547" b="-31374"/>
          <a:stretch/>
        </p:blipFill>
        <p:spPr>
          <a:xfrm>
            <a:off x="6423136" y="3820521"/>
            <a:ext cx="2732153" cy="688235"/>
          </a:xfrm>
          <a:prstGeom prst="rect">
            <a:avLst/>
          </a:prstGeom>
        </p:spPr>
      </p:pic>
    </p:spTree>
    <p:extLst>
      <p:ext uri="{BB962C8B-B14F-4D97-AF65-F5344CB8AC3E}">
        <p14:creationId xmlns:p14="http://schemas.microsoft.com/office/powerpoint/2010/main" val="366270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8B4024-F795-4A3B-9B8C-1BE74178A7E0}"/>
              </a:ext>
            </a:extLst>
          </p:cNvPr>
          <p:cNvSpPr>
            <a:spLocks noGrp="1"/>
          </p:cNvSpPr>
          <p:nvPr>
            <p:ph type="title"/>
          </p:nvPr>
        </p:nvSpPr>
        <p:spPr/>
        <p:txBody>
          <a:bodyPr/>
          <a:lstStyle/>
          <a:p>
            <a:r>
              <a:rPr lang="tr-TR" dirty="0"/>
              <a:t>ÖNE ÇIKAN GÖSTERGELER</a:t>
            </a:r>
          </a:p>
        </p:txBody>
      </p:sp>
      <p:sp>
        <p:nvSpPr>
          <p:cNvPr id="3" name="İçerik Yer Tutucusu 2">
            <a:extLst>
              <a:ext uri="{FF2B5EF4-FFF2-40B4-BE49-F238E27FC236}">
                <a16:creationId xmlns:a16="http://schemas.microsoft.com/office/drawing/2014/main" id="{D5685438-45E5-4AD4-B41A-D96A8AD0629E}"/>
              </a:ext>
            </a:extLst>
          </p:cNvPr>
          <p:cNvSpPr>
            <a:spLocks noGrp="1"/>
          </p:cNvSpPr>
          <p:nvPr>
            <p:ph idx="1"/>
          </p:nvPr>
        </p:nvSpPr>
        <p:spPr>
          <a:xfrm>
            <a:off x="838200" y="1825625"/>
            <a:ext cx="10515600" cy="3476137"/>
          </a:xfrm>
        </p:spPr>
        <p:txBody>
          <a:bodyPr/>
          <a:lstStyle/>
          <a:p>
            <a:r>
              <a:rPr lang="tr-TR" dirty="0"/>
              <a:t>Yayın sayıları</a:t>
            </a:r>
          </a:p>
          <a:p>
            <a:r>
              <a:rPr lang="tr-TR" dirty="0"/>
              <a:t>Atıflar </a:t>
            </a:r>
          </a:p>
          <a:p>
            <a:r>
              <a:rPr lang="tr-TR" dirty="0"/>
              <a:t>Uluslararası tanınırlık düzeyi (öğretim ve araştırma)</a:t>
            </a:r>
          </a:p>
          <a:p>
            <a:r>
              <a:rPr lang="tr-TR" dirty="0"/>
              <a:t>Uluslararası iş birlikli yayın sayıları (</a:t>
            </a:r>
            <a:r>
              <a:rPr lang="tr-TR" dirty="0" err="1"/>
              <a:t>Scopus</a:t>
            </a:r>
            <a:r>
              <a:rPr lang="tr-TR" dirty="0"/>
              <a:t>, </a:t>
            </a:r>
            <a:r>
              <a:rPr lang="tr-TR" dirty="0" err="1"/>
              <a:t>WoS</a:t>
            </a:r>
            <a:r>
              <a:rPr lang="tr-TR" dirty="0"/>
              <a:t>)</a:t>
            </a:r>
          </a:p>
          <a:p>
            <a:r>
              <a:rPr lang="tr-TR" dirty="0"/>
              <a:t>Yayınlanan dergi sayıları ve indeksler</a:t>
            </a:r>
          </a:p>
          <a:p>
            <a:r>
              <a:rPr lang="tr-TR" dirty="0"/>
              <a:t>Tür bazında proje sayıları ve gelirleri</a:t>
            </a:r>
          </a:p>
          <a:p>
            <a:endParaRPr lang="tr-TR" dirty="0"/>
          </a:p>
        </p:txBody>
      </p:sp>
      <p:sp>
        <p:nvSpPr>
          <p:cNvPr id="4" name="Slayt Numarası Yer Tutucusu 3">
            <a:extLst>
              <a:ext uri="{FF2B5EF4-FFF2-40B4-BE49-F238E27FC236}">
                <a16:creationId xmlns:a16="http://schemas.microsoft.com/office/drawing/2014/main" id="{D7EED6E4-E869-4146-8A47-CF994E2EFF41}"/>
              </a:ext>
            </a:extLst>
          </p:cNvPr>
          <p:cNvSpPr>
            <a:spLocks noGrp="1"/>
          </p:cNvSpPr>
          <p:nvPr>
            <p:ph type="sldNum" sz="quarter" idx="12"/>
          </p:nvPr>
        </p:nvSpPr>
        <p:spPr/>
        <p:txBody>
          <a:bodyPr/>
          <a:lstStyle/>
          <a:p>
            <a:fld id="{CF8EA236-263A-8E4B-A919-97FD95326A6F}" type="slidenum">
              <a:rPr lang="tr-TR" smtClean="0"/>
              <a:t>8</a:t>
            </a:fld>
            <a:endParaRPr lang="tr-TR"/>
          </a:p>
        </p:txBody>
      </p:sp>
      <p:pic>
        <p:nvPicPr>
          <p:cNvPr id="8" name="Resim 7">
            <a:extLst>
              <a:ext uri="{FF2B5EF4-FFF2-40B4-BE49-F238E27FC236}">
                <a16:creationId xmlns:a16="http://schemas.microsoft.com/office/drawing/2014/main" id="{AAD3055B-255D-45B3-B1D9-510937276B31}"/>
              </a:ext>
            </a:extLst>
          </p:cNvPr>
          <p:cNvPicPr>
            <a:picLocks noChangeAspect="1"/>
          </p:cNvPicPr>
          <p:nvPr/>
        </p:nvPicPr>
        <p:blipFill>
          <a:blip r:embed="rId2"/>
          <a:stretch>
            <a:fillRect/>
          </a:stretch>
        </p:blipFill>
        <p:spPr>
          <a:xfrm>
            <a:off x="9155289" y="3705347"/>
            <a:ext cx="2770163" cy="1731352"/>
          </a:xfrm>
          <a:prstGeom prst="rect">
            <a:avLst/>
          </a:prstGeom>
        </p:spPr>
      </p:pic>
    </p:spTree>
    <p:extLst>
      <p:ext uri="{BB962C8B-B14F-4D97-AF65-F5344CB8AC3E}">
        <p14:creationId xmlns:p14="http://schemas.microsoft.com/office/powerpoint/2010/main" val="176754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264A9D-9912-4ED5-9CFD-7B5AC27C54A1}"/>
              </a:ext>
            </a:extLst>
          </p:cNvPr>
          <p:cNvSpPr>
            <a:spLocks noGrp="1"/>
          </p:cNvSpPr>
          <p:nvPr>
            <p:ph type="title"/>
          </p:nvPr>
        </p:nvSpPr>
        <p:spPr/>
        <p:txBody>
          <a:bodyPr/>
          <a:lstStyle/>
          <a:p>
            <a:r>
              <a:rPr lang="tr-TR" dirty="0"/>
              <a:t>ÖNE ÇIKAN GÖSTERGELER</a:t>
            </a:r>
          </a:p>
        </p:txBody>
      </p:sp>
      <p:sp>
        <p:nvSpPr>
          <p:cNvPr id="3" name="İçerik Yer Tutucusu 2">
            <a:extLst>
              <a:ext uri="{FF2B5EF4-FFF2-40B4-BE49-F238E27FC236}">
                <a16:creationId xmlns:a16="http://schemas.microsoft.com/office/drawing/2014/main" id="{B105DA83-7AF4-414E-A964-19AD42A31375}"/>
              </a:ext>
            </a:extLst>
          </p:cNvPr>
          <p:cNvSpPr>
            <a:spLocks noGrp="1"/>
          </p:cNvSpPr>
          <p:nvPr>
            <p:ph idx="1"/>
          </p:nvPr>
        </p:nvSpPr>
        <p:spPr>
          <a:xfrm>
            <a:off x="838200" y="1939925"/>
            <a:ext cx="10515600" cy="3291498"/>
          </a:xfrm>
        </p:spPr>
        <p:txBody>
          <a:bodyPr/>
          <a:lstStyle/>
          <a:p>
            <a:r>
              <a:rPr lang="tr-TR" dirty="0"/>
              <a:t>Açık erişim olanakları</a:t>
            </a:r>
          </a:p>
          <a:p>
            <a:r>
              <a:rPr lang="tr-TR" dirty="0"/>
              <a:t>Uluslararası dolaşımdaki öğrenci ve akademisyen sayıları</a:t>
            </a:r>
          </a:p>
          <a:p>
            <a:r>
              <a:rPr lang="tr-TR" dirty="0"/>
              <a:t>Uluslararası araştırmacılar (TÜBİTAK destek programları)</a:t>
            </a:r>
          </a:p>
          <a:p>
            <a:r>
              <a:rPr lang="tr-TR" dirty="0"/>
              <a:t>Akademisyen başına düşen öğrenci sayısı</a:t>
            </a:r>
          </a:p>
          <a:p>
            <a:r>
              <a:rPr lang="tr-TR" dirty="0"/>
              <a:t>Doktora/Lisans öğrenci ve mezun oranları</a:t>
            </a:r>
          </a:p>
          <a:p>
            <a:endParaRPr lang="tr-TR" dirty="0"/>
          </a:p>
        </p:txBody>
      </p:sp>
      <p:sp>
        <p:nvSpPr>
          <p:cNvPr id="4" name="Slayt Numarası Yer Tutucusu 3">
            <a:extLst>
              <a:ext uri="{FF2B5EF4-FFF2-40B4-BE49-F238E27FC236}">
                <a16:creationId xmlns:a16="http://schemas.microsoft.com/office/drawing/2014/main" id="{A099D2BA-E808-4D03-BEF2-A37755D0624D}"/>
              </a:ext>
            </a:extLst>
          </p:cNvPr>
          <p:cNvSpPr>
            <a:spLocks noGrp="1"/>
          </p:cNvSpPr>
          <p:nvPr>
            <p:ph type="sldNum" sz="quarter" idx="12"/>
          </p:nvPr>
        </p:nvSpPr>
        <p:spPr/>
        <p:txBody>
          <a:bodyPr/>
          <a:lstStyle/>
          <a:p>
            <a:fld id="{CF8EA236-263A-8E4B-A919-97FD95326A6F}" type="slidenum">
              <a:rPr lang="tr-TR" smtClean="0"/>
              <a:t>9</a:t>
            </a:fld>
            <a:endParaRPr lang="tr-TR"/>
          </a:p>
        </p:txBody>
      </p:sp>
      <p:pic>
        <p:nvPicPr>
          <p:cNvPr id="6" name="Resim 5">
            <a:extLst>
              <a:ext uri="{FF2B5EF4-FFF2-40B4-BE49-F238E27FC236}">
                <a16:creationId xmlns:a16="http://schemas.microsoft.com/office/drawing/2014/main" id="{E90704DF-96C7-43C3-8635-87084FDA04BD}"/>
              </a:ext>
            </a:extLst>
          </p:cNvPr>
          <p:cNvPicPr>
            <a:picLocks noChangeAspect="1"/>
          </p:cNvPicPr>
          <p:nvPr/>
        </p:nvPicPr>
        <p:blipFill>
          <a:blip r:embed="rId2"/>
          <a:stretch>
            <a:fillRect/>
          </a:stretch>
        </p:blipFill>
        <p:spPr>
          <a:xfrm>
            <a:off x="9279181" y="3718047"/>
            <a:ext cx="2619375" cy="1743075"/>
          </a:xfrm>
          <a:prstGeom prst="rect">
            <a:avLst/>
          </a:prstGeom>
        </p:spPr>
      </p:pic>
    </p:spTree>
    <p:extLst>
      <p:ext uri="{BB962C8B-B14F-4D97-AF65-F5344CB8AC3E}">
        <p14:creationId xmlns:p14="http://schemas.microsoft.com/office/powerpoint/2010/main" val="840041722"/>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2693</TotalTime>
  <Words>1587</Words>
  <Application>Microsoft Office PowerPoint</Application>
  <PresentationFormat>Widescreen</PresentationFormat>
  <Paragraphs>247</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Open Sans</vt:lpstr>
      <vt:lpstr>Office Theme</vt:lpstr>
      <vt:lpstr>Kurumsal Veri Yönetim Süreçleri  </vt:lpstr>
      <vt:lpstr>SUNUM PLANI</vt:lpstr>
      <vt:lpstr>Kurumsal Veri Yönetim Koordinatörlüğü</vt:lpstr>
      <vt:lpstr>Kurumsal Veri Yönetim Süreçleri</vt:lpstr>
      <vt:lpstr>AVESİS - BAPSİS - DAPSİS</vt:lpstr>
      <vt:lpstr>Verilerin Etkileşimi</vt:lpstr>
      <vt:lpstr>Etkileşimler</vt:lpstr>
      <vt:lpstr>ÖNE ÇIKAN GÖSTERGELER</vt:lpstr>
      <vt:lpstr>ÖNE ÇIKAN GÖSTERGELER</vt:lpstr>
      <vt:lpstr>2023-Sıralamalar/Raporlar </vt:lpstr>
      <vt:lpstr>Diğer Hususlar</vt:lpstr>
      <vt:lpstr>PowerPoint Presentation</vt:lpstr>
      <vt:lpstr>4004 - Doğa Eğitimi ve Bilim Okulları 4005 - Yenilikçi Eğitim Uygulamaları</vt:lpstr>
      <vt:lpstr>4004-Doğa Eğitimi ve Bilim Okulları</vt:lpstr>
      <vt:lpstr>4004-Doğa Eğitimi ve Bilim Okulları</vt:lpstr>
      <vt:lpstr>4005-Yenilikçi Eğitim Uygulamaları</vt:lpstr>
      <vt:lpstr>4005-Yenilikçi Eğitim Uygulamaları</vt:lpstr>
      <vt:lpstr>4005-Yenilikçi Eğitim Uygulamaları</vt:lpstr>
      <vt:lpstr>4005-Yenilikçi Eğitim Uygulamaları</vt:lpstr>
      <vt:lpstr>Uluslararası Hareketlilik ve Puanlar</vt:lpstr>
      <vt:lpstr>Uluslararası araştırmacılar - TÜBİTAK destek programları</vt:lpstr>
      <vt:lpstr>Lisans Öğrencisi Katılımlı Araştırma Projeleri (LÖKAP)</vt:lpstr>
      <vt:lpstr>Lisans Öğrencisi Katılımlı Araştırma Projeleri (LÖKAP)</vt:lpstr>
      <vt:lpstr>Sosyal Sorumluluk Projeleri</vt:lpstr>
      <vt:lpstr>Sosyal Girişimcilik Projeleri</vt:lpstr>
      <vt:lpstr>PowerPoint Presentation</vt:lpstr>
      <vt:lpstr>Sorularınız  Geribildirimleriniz  Dilek ve Önerileriniz</vt:lpstr>
      <vt:lpstr>Kurumsal Veri Yönetim Koordinatörlüğü  İletişim için: deu.veriyonetimi@deu.edu.tr 412 18 05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güzin özdağoğlu</cp:lastModifiedBy>
  <cp:revision>107</cp:revision>
  <dcterms:created xsi:type="dcterms:W3CDTF">2019-09-12T13:37:31Z</dcterms:created>
  <dcterms:modified xsi:type="dcterms:W3CDTF">2023-03-23T05:50:56Z</dcterms:modified>
  <cp:category/>
</cp:coreProperties>
</file>